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2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09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17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1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68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25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53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2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98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61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53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9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4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5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9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4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9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9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0625A-788E-410E-B372-EA4E3270C6C2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EE96B-D9DA-4423-A55D-C1AC2EF20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2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o.int/environmental-protection/CORSIA/Pages/Templates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mailto:e.Tchezhia@gcaa.ge" TargetMode="External"/><Relationship Id="rId3" Type="http://schemas.openxmlformats.org/officeDocument/2006/relationships/hyperlink" Target="https://www.icao.int/environmental-protection/CORSIA/Pages/CORSIA-FAQs.aspx" TargetMode="External"/><Relationship Id="rId7" Type="http://schemas.openxmlformats.org/officeDocument/2006/relationships/hyperlink" Target="https://www.icao.int/environmental-protection/CORSIA/Pages/Online-Tutorials.aspx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icao.int/environmental-protection/CORSIA/Pages/CORSIA-Seminars.aspx" TargetMode="External"/><Relationship Id="rId5" Type="http://schemas.openxmlformats.org/officeDocument/2006/relationships/hyperlink" Target="https://www.icao.int/environmental-protection/CORSIA/Pages/CORSIA-Videos.aspx" TargetMode="External"/><Relationship Id="rId4" Type="http://schemas.openxmlformats.org/officeDocument/2006/relationships/hyperlink" Target="https://www.icao.int/environmental-protection/CORSIA/Pages/CORSIA-communication.aspx" TargetMode="External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o.int/environmental-protection/CORSIA/Pages/CORSIA-Eligible-Fuels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o.int/environmental-protection/CORSIA/Pages/CORSIA-Emissions-Units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9016" y="3641139"/>
            <a:ext cx="6111240" cy="15453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400" b="1" dirty="0" smtClean="0">
                <a:solidFill>
                  <a:schemeClr val="bg1"/>
                </a:solidFill>
                <a:cs typeface="Arial" pitchFamily="34" charset="0"/>
              </a:rPr>
              <a:t>იკაოს ნახშირორჟანგის კომპენსირებისა და შემცირების სქემა საერთაშორისო ავიაციისთვის (</a:t>
            </a:r>
            <a:r>
              <a:rPr lang="ka-GE" sz="2400" b="1" dirty="0" err="1" smtClean="0">
                <a:solidFill>
                  <a:schemeClr val="bg1"/>
                </a:solidFill>
                <a:cs typeface="Arial" pitchFamily="34" charset="0"/>
              </a:rPr>
              <a:t>კორსია</a:t>
            </a:r>
            <a:r>
              <a:rPr lang="ka-GE" sz="2400" b="1" dirty="0" smtClean="0">
                <a:solidFill>
                  <a:schemeClr val="bg1"/>
                </a:solidFill>
                <a:cs typeface="Arial" pitchFamily="34" charset="0"/>
              </a:rPr>
              <a:t>)</a:t>
            </a:r>
            <a:br>
              <a:rPr lang="ka-GE" sz="24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ka-GE" sz="2400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ka-GE" sz="24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ICAO Carbon Offsetting and Reduction Scheme for International Aviation (CORSIA</a:t>
            </a:r>
            <a:r>
              <a:rPr lang="ka-GE" sz="2400" b="1" dirty="0" smtClean="0">
                <a:solidFill>
                  <a:schemeClr val="bg1"/>
                </a:solidFill>
                <a:cs typeface="Arial" pitchFamily="34" charset="0"/>
              </a:rPr>
              <a:t>)</a:t>
            </a:r>
            <a:br>
              <a:rPr lang="ka-GE" sz="24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ka-GE" sz="2400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ka-GE" sz="24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ka-GE" sz="2400" b="1" dirty="0" smtClean="0">
                <a:solidFill>
                  <a:schemeClr val="bg1"/>
                </a:solidFill>
                <a:cs typeface="Arial" pitchFamily="34" charset="0"/>
              </a:rPr>
              <a:t>ნაწილი </a:t>
            </a: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III</a:t>
            </a:r>
            <a:endParaRPr lang="en-US" sz="2400" b="1" dirty="0"/>
          </a:p>
        </p:txBody>
      </p:sp>
      <p:pic>
        <p:nvPicPr>
          <p:cNvPr id="6" name="Picture 5" descr="A picture containing table, broccoli, food&#10;&#10;Description automatically generated">
            <a:extLst>
              <a:ext uri="{FF2B5EF4-FFF2-40B4-BE49-F238E27FC236}">
                <a16:creationId xmlns:a16="http://schemas.microsoft.com/office/drawing/2014/main" id="{5D57126A-C849-8D40-952B-BEFE619919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66" y="2340864"/>
            <a:ext cx="4742687" cy="2845612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24000" y="5513134"/>
            <a:ext cx="9144000" cy="1655762"/>
          </a:xfrm>
        </p:spPr>
        <p:txBody>
          <a:bodyPr/>
          <a:lstStyle/>
          <a:p>
            <a:r>
              <a:rPr lang="ka-GE" sz="1800" dirty="0" smtClean="0">
                <a:solidFill>
                  <a:schemeClr val="bg1"/>
                </a:solidFill>
                <a:cs typeface="Arial" pitchFamily="34" charset="0"/>
              </a:rPr>
              <a:t>თებერვალი</a:t>
            </a:r>
            <a:r>
              <a:rPr lang="en-US" sz="1800" dirty="0" smtClean="0">
                <a:solidFill>
                  <a:schemeClr val="bg1"/>
                </a:solidFill>
                <a:cs typeface="Arial" pitchFamily="34" charset="0"/>
              </a:rPr>
              <a:t>, 2024</a:t>
            </a: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ka-GE" sz="1800" dirty="0">
                <a:solidFill>
                  <a:schemeClr val="bg1"/>
                </a:solidFill>
                <a:cs typeface="Arial" pitchFamily="34" charset="0"/>
              </a:rPr>
              <a:t>თბილისი, საქართველო</a:t>
            </a: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25.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ერთეულების გაუქმების თაობაზე სააგენტოსთვის შეტყობინება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მოცემულ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საკომპენსაციო პერიოდში საბოლოო ჯამური საკომპენსაციო მოთხოვნის დასაკმაყოფილებლად,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ვალდებულია სააგენტოს წარუდგინოს ინფორმაცია მის მიერ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გაუქმებული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ერთეულების შესახებ. </a:t>
            </a:r>
            <a:endParaRPr lang="ka-G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ამ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მიზნით,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ვალდებულია სააგენტოს დასამტკიცებლად წარუდგინოს გაუქმებული გამონაბოლქვის ერთეულების </a:t>
            </a:r>
            <a:r>
              <a:rPr lang="ka-GE" sz="1600" u="sng" dirty="0" err="1">
                <a:solidFill>
                  <a:schemeClr val="accent1">
                    <a:lumMod val="75000"/>
                  </a:schemeClr>
                </a:solidFill>
              </a:rPr>
              <a:t>ვერიფიცირებული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 ანგარიშის ასლი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მასთან დაკავშირებული ვერიფიკაციის ანგარიშის ასლთან ერთად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გაუქმებული გამონაბოლქვის ერთეულების </a:t>
            </a:r>
            <a:r>
              <a:rPr lang="ka-GE" sz="1600" u="sng" dirty="0" err="1">
                <a:solidFill>
                  <a:schemeClr val="accent1">
                    <a:lumMod val="75000"/>
                  </a:schemeClr>
                </a:solidFill>
              </a:rPr>
              <a:t>ვერიფიცირებული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 ანგარიში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სააგენტოს უნდა წარედგინოს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წესის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დანართ №1-ში განსაზღვრული ვადების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შესაბამისად.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ანგარიშის ფორმა ხელმისაწვდომია შემდეგ ბმულზე:</a:t>
            </a:r>
          </a:p>
          <a:p>
            <a:pPr marL="0" indent="0" algn="just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://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www.icao.int/environmental-protection/CORSIA/Pages/Templates.aspx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IV-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გამონაბოლქვის ერთეულები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u="sng" dirty="0" smtClean="0">
                <a:solidFill>
                  <a:schemeClr val="accent1">
                    <a:lumMod val="75000"/>
                  </a:schemeClr>
                </a:solidFill>
              </a:rPr>
              <a:t>საჯარო ინფორმაცია: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სააგენტო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უზრუნველყოფს ქვემოთ მოცემული ინფორმაციის იკაოსთვის მიწოდებასა და სააგენტოს ვებგვერდზე საჯაროდ გამოქვეყნებას: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ა) მოცემული საკომპენსაციო პერიოდისთვის სხ-ის თითოეული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კომპენსაციას დაქვემდებარებული გამონაბოლქვის საბოლოო ჯამური რაოდენობა; და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ბ) მოცემული საკომპენსაციო პერიოდისთვის, სხ-ის თითოეული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საკომპენსაციო ვალდებულების შესრულების მიზნით გაუქმებული გამონაბოლქვის ერთეულების ჯამური რაოდენობა.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IV-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გამონაბოლქვის ერთეულები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27. ვერიფიკაციის ორგანოს 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აკრედიტაცია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ვერიფიკაციის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ორგანო უფლებამოსილია დაამოწმოს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მომზადებული ნახშირორჟანგის გამონაბოლქვის ანგარიში  და მის მიერ გაუქმებული გამონაბოლქვის ერთეულების შესახებ ანგარიში, თუ ის აკრედიტაციის ეროვნული ორგანოს მიერ აკრედიტებულია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ISO/IEC 17029:2019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და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ISO 14065:2020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სტანდარტებისა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და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ამ თავით განსაზღვრული მოთხოვნების შესაბამისად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ვალდებულია დარწმუნდეს, რომ ვერიფიკაციის ორგანოს აკრედიტაციის სტატუსი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აქტიურია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მის მიერ ამ წესით გათვალისწინებული ფუნქციების განხორციელებისას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ka-G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28. ინტერესთა კონფლიქტის 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მართვა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თუ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ვერიფიკაციის ჯგუფის ხელმძღვანელი 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ექვსი წელი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ზედიზედ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ახორციელებს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სხ-ის ერთი და იმავე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წლიურ შემოწმებას, მაშინ იგი ბოლო შემოწმებიდან მომდევნო 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სამი წლის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განმავლობაში არ არის უფლებამოსილი სხ-ის იმავე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მიმართ განახორციელოს ვერიფიკაციის პროცედურა. აღნიშნული ექვსწლიანი პერიოდის გამოთვლისას, მხედველობაში მიიღება ნებისმიერი სათბურის აირების ვერიფიკაცია, რომელიც სხ-ის 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მიმართ განხორციელდება ამ წესის ამოქმედებამდე.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ვერიფიკაციის ორგანო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მუხლი </a:t>
            </a: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28. ინტერესთა კონფლიქტის 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მართვა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თუ პირი საკონსულტაციო მომსახურებას უწევს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ნებისმიერი სახის სათბურის აირების ანგარიშგების თაობაზე, დაუშვებელია ამავე პირის ჩართვა ამავე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მიმართ ვერიფიკაციის მომსახურებაში, მის მიერ კონსულტაციის გაწევიდან 3 წლის განმავლობაში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წესის მიზნებისთვის, დაუშვებელია,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ვერიფიკაციის მომსახურების გაწევა,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ვერიფიკაციის ორგანოს კაპიტალში წილის ფლობა/მართვა ან ვერიფიკაციის ორგანოს მიერ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საკუთრების უფლებით ფლობა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წესის მიზნებისთვის დაუშვებელია ვერიფიკაციის ორგანოს მიერ გამონაბოლქვის ერთეულებით ვაჭრობა, ვერიფიკაციის ორგანოს მიერ იმ იურიდიული პირის კაპიტალში წილის ფლობა/მართვა, რომელიც ახორციელებს გამონაბოლქვის ერთეულებით ვაჭრობას ან ამგვარი იურიდიული პირის მიერ ვერიფიკაციის ორგანოს კაპიტალში წილის ფლობა/მართვა.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ვერიფიკაციის ორგანო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მუხლი </a:t>
            </a: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28. ინტერესთა კონფლიქტის 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მართვა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წესის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მიზნებისთვის დაუშვებელია ვერიფიკაციის ორგანოსა და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შორის ურთიერთობა ეფუძნებოდეს საერთო საკუთრებას, აგრეთვე საერთო მმართველობას, პერსონალს, რესურსებს, ფინანსებს, კონტრაქტებსა და მარკეტინგს.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დაუშვებელია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ვერიფიკაციის ორგანოსთვის გამონაბოლქვის მონიტორინგის გეგმის, გამონაბოლქვის ანგარიშის (საწვავის ხარჯვის მონიტორინგისა და ნახშირორჟანგის გამონაბოლქვის ოდენობის გამოთვლის ჩათვლით) და გამონაბოლქვის ერთეულების გაუქმების შესახებ ანგარიშის მომზადებასთან დაკავშირებული უფლებამოსილების დელეგირება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ვერიფიკაციის ორგანო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მუხლი </a:t>
            </a: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31. ვერიფიკაციის ორგანოს წინასწარი თანამშრომლობა სხ-ის </a:t>
            </a:r>
            <a:r>
              <a:rPr lang="ka-GE" sz="1600" b="1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ექსპლუატანტთან</a:t>
            </a:r>
            <a:endParaRPr lang="ka-GE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ვერიფიკაციის მომსახურების დაწყებამდე, ვერიფიკაციის ორგანოს მოთხოვნის შემთხვევაში,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ვალდებულია ვერიფიკაციის ორგანოს მიაწოდოს შემდეგი სახის ინფორმაცია: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ა) სხ-ის რაოდენობა და ტიპი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ბ) საერთაშორისო ფრენების რაოდენობა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გ)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არჩეული საწვავის ხარჯვის მონიტორინგის მეთოდი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დ) მონაცემთა დამუშავებასა და კონტროლთან დაკავშირებით არსებული სირთულეები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ე)  საანგარიშო პერიოდი, რომლის მიმართაც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ექსპლუატანტმა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გააუქმა ან აპირებს გააუქმოს გამონაბოლქვის ერთეულები;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ვერიფიკაციის ორგანო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ვ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) გამონაბოლქვის ერთეულთა რაოდენობა, რომელიც გააუქმა ან რომლის გაუქმებასაც აპირებს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მის მიერ მითითებული საანგარიშო პერიოდის მიმართ;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ზ) ინფორმაცია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ერთეულების პროგრამის შესახებ, რომელსაც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იყენებს ან აპირებს გამოიყენოს გამონაბოლქვის ერთეულების გაუქმების მიზნით.</a:t>
            </a:r>
          </a:p>
          <a:p>
            <a:pPr marL="0" indent="0" algn="just">
              <a:buNone/>
            </a:pPr>
            <a:endParaRPr lang="ka-GE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მუხლი </a:t>
            </a: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32. კონფიდენციალობა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ვერიფიკაციის ორგანო უნდა დარწმუნდეს, რომ ნახშირორჟანგის გამონაბოლქვის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ვერიფიცირებული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ანგარიშის, გამონაბოლქვის ერთეულების გაუქმების შესახებ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ვერიფიცირებული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ანგარიშის და ვერიფიკაციის ანგარიშის სააგენტოსათვის წარდგენამდე, მას მიღებული აქვს აღნიშნულზე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აშკარად გამოხატული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თანხმობა.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ვერიფიკაციის ორგანო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34. სახელშეკრულებო მოთხოვნები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ვერიფიკაციის ორგანოსა და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შორის გაფორმებულ ხელშეკრულებაში განსაზღვრული უნდა იყოს ვერიფიკაციის შემდეგი პირობები: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ა) მომსახურების (ვერიფიკაციის) სფერო, ვერიფიკაციის მიზნები,  მომსახურების ხარისხის გარანტიები, „მატერიალური ზღვარი“,  ვერიფიკაციის შესაბამის სტანდარტებთან 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ISO 17029, ISO 14065, ISO 14064-3),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ამ წესისა და იკაოს გარემოსდაცვითი ტექნიკური სახელმძღვანელოს 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Doc 9501) IV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ტომის (საერთაშორისო ავიაციაში ნახშირორჟანგის კომპენსაციის და შემცირების  სქემასთან 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CORSIA)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შესაბამისობის დემონსტრირების პროცედურები) მოთხოვნებთან შესაბამისობა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ბ) ვერიფიკაციის ჩასატარებლად გამოყოფილი დროის პერიოდის გადახედვის შესაძლებლობა, თუ ამის  საჭიროება წარმოიქმნება ვერიფიკაციის პროცესში მიღებული შედეგების გამო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გ)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თანხმობას, დაუშვას ეროვნული აკრედიტაციის ორგანოს შემფასებლები ვერიფიკაციის მომსახურების პროცესში ვერიფიკაციის ორგანოს საქმიანობის აუდიტის მიზნით;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ვერიფიკაციის ორგანო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2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34. სახელშეკრულებო მოთხოვნები</a:t>
            </a:r>
          </a:p>
          <a:p>
            <a:pPr marL="0" indent="0" algn="just">
              <a:buNone/>
            </a:pPr>
            <a:endParaRPr lang="ka-G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დ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) ვერიფიკაციის ორგანოს მიერ სააგენტოსათვის გამონაბოლქვის ანგარიშის, გამონაბოლქვის ერთეულების გაუქმების შესახებ ანგარიშის და ვერიფიკაციის ანგარიშის გადაცემაზე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თანხმობის გაცემის მექანიზმი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ე) ვერიფიკაციის ორგანოს ვალდებულება, დაუყოვნებლივ აცნობოს სააგენტოს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წარმოდგენილ დოკუმენტებში სავარაუდოდ განზრახ ასახული შეუსაბამობების თაობაზე ან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ამ წესით გათვალისწინებული ვალდებულებების სავარაუდო განზრახ დარღვევის თაობაზე;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და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ვ) პასუხისმგებლობის დაზღვევა.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ვერიფიკაციის ორგანო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4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35. ვერიფიკაციის მიზნები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US" sz="1600" u="sng" dirty="0">
                <a:solidFill>
                  <a:schemeClr val="accent1">
                    <a:lumMod val="75000"/>
                  </a:schemeClr>
                </a:solidFill>
              </a:rPr>
              <a:t>CO2-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ის გამონაბოლქვის ანგარიშის ვერიფიკაციისას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ვერიფიკაციის ჯგუფმა უნდა მიიღოს ყველა საჭირო ზომა, რათა დარწმუნდეს, რომ: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ა) გამოყოფილი სათბურის აირების შესახებ ინფორმაცია არის 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არსებითად სწორი 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და ზუსტად ასახავს გამონაბოლქვის მოცულობას გამონაბოლქვის ანგარიშის პერიოდისთვის, რაც დასტურდება საკმარისი და სათანადო მტკიცებულებებით;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ბ)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ექსპლუატანტმა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განახორციელა საკუთარი გამონაბოლქვის მონიტორინგი, რაოდენობრივი შეფასება და მოამზადა შესაბამისი ანგარიში გამონაბოლქვის საანგარიშო პერიოდისთვის,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წესით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დადგენილი მოთხოვნებისა და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გამონაბოლქვის მონიტორინგის გეგმის შესაბამისად;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გ) სხ-ის 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ექსპლუატანტმა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გამონაბოლქვის ანგარიშში ასახა ის საერთაშორისო ფრენები, რომელთა შესრულებაზეც თავადაა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პასუხისმგებელი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გამონაბოლქვის მონიტორინგის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გეგმის (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EMP)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შესაბამისად;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VI-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ანგარიშების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ვერიფიკაცია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19. ნახშირორჟანგის კომპენსაციის მოთხოვნების 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გავრცელება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კომპენსაციის 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მოთხოვნები ვრცელდება სხ-ის იმ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ექსპლუატანტებზე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რომლებიც  საერთაშორისო ფრენებს ასრულებენ იმ სახელმწიფოებს შორის, რომელთა სია მოცემულია იკაოს დოკუმენტში „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CORSIA: 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სახელმწიფოების წყვილები მე-3 თავის მიზნებისთვის“.</a:t>
            </a:r>
          </a:p>
          <a:p>
            <a:pPr marL="0" indent="0" algn="just">
              <a:buNone/>
            </a:pPr>
            <a:endParaRPr lang="ka-G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კომპენსაციის მოთხოვნები 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სხ-ის 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ახალ </a:t>
            </a:r>
            <a:r>
              <a:rPr lang="ka-GE" sz="1600" u="sng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ექსპლუატანტთან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მიმართებით არ გავრცელდება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ა) სამი წლის განმავლობაში, დაწყებული იმ წლიდან რომელშიც ის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მიაღწევს გამონაბოლქვის ქვედა ზღვარს (10 000 ტ); ან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ბ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) მანამ, სანამ მის მიერ წლიურად გამოყოფილი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CO2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გადააჭარბებს 2019 წლის განმავლობაში, საერთაშორისო ფრენებზე ჯამურად გამოყოფილი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CO2-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ის 0.1%-ს.</a:t>
            </a:r>
            <a:endParaRPr lang="ka-GE" sz="1600" dirty="0" smtClean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endParaRPr lang="ka-GE" dirty="0"/>
          </a:p>
          <a:p>
            <a:endParaRPr lang="ka-GE" dirty="0"/>
          </a:p>
          <a:p>
            <a:endParaRPr lang="ka-GE" dirty="0"/>
          </a:p>
          <a:p>
            <a:pPr marL="0" indent="0">
              <a:buNone/>
            </a:pPr>
            <a:endParaRPr lang="ka-G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III- CO2-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ის კომპენსირება და შემცირება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184" y="6006697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0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35. ვერიფიკაციის მიზნები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დ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)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წარმოდგენილი ინფორმაცია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გამოყენების ხარჯზე შემცირებული გამონაბოლქვის შესახებ არის არსებითად სწორი და ზუსტად ასახავს გამონაბოლქვის შემცირებულ ოდენობას გამონაბოლქვის ანგარიშგების პერიოდისთვის, რაც დასტურდება საკმარისი და სათანადო მტკიცებულებებით;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ე)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არ ითხოვს მის მიერ გამოყოფილი გამონაბოლქვის შემცირებას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იმ პარტიის გამოყენების საფუძველზე, რომლითაც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სხვა რომელიმე ნებაყოფლობით ან სავალდებულო სქემაში ითხოვს გამონაბოლქვის შემცირებას ამავე საანგარიშო პერიოდისთვის ან მის წინა პერიოდისთვის;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ვ)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ექსპლუატანტმა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ანგარიშგების პერიოდისთვის განახორციელა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გამოყენების ხარჯზე გამონაბოლქვის შესამცირებელი ოდენობის მონიტორინგი, რაოდენობრივი გამოთვლა და მოამზადა შესაბამისი ანგარიში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წესის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მოთხოვნების დაცვით.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VI-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ანგარიშების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ვერიფიკაცია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107281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8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35. ვერიფიკაციის მიზნები</a:t>
            </a:r>
          </a:p>
          <a:p>
            <a:pPr marL="0" indent="0" algn="just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ka-GE" sz="1600" u="sng" dirty="0" smtClean="0">
                <a:solidFill>
                  <a:schemeClr val="accent1">
                    <a:lumMod val="75000"/>
                  </a:schemeClr>
                </a:solidFill>
              </a:rPr>
              <a:t>გამონაბოლქვის 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ერთეულების გაუქმების შესახებ ანგარიშის ვერიფიკაციისას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ვერიფიკაციის ჯგუფმა უნდა მიიღოს ყველა საჭირო ზომა, რათა დარწმუნდეს, რომ: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ა)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ექსპლუატანტმა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ერთეულების გაუქმების შესახებ ანგარიში მოამზადა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წესის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მოთხოვნების დაცვით და მასში წარმოდგენილი ინფორმაცია არსებითად სწორია;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ბ)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გაუქმებული ერთეულების მითითებული რაოდენობა საკმარისია იმისათვის, რომ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გამოყენების ხარჯზე შემცირებული გამონაბოლქვის გათვალისწინების შემდეგ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ექსპლუატანტმა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დააკმაყოფილოს მოცემული საანგარიშო პერიოდისთვის ამ წესით გათვალისწინებული საბოლოო საკომპენსაციო მოთხოვნა. 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სხ-ის </a:t>
            </a:r>
            <a:r>
              <a:rPr lang="ka-GE" sz="1600" u="sng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ექსპლუატანტს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 უნდა გააჩნდეს </a:t>
            </a:r>
            <a:r>
              <a:rPr lang="en-US" sz="1600" u="sng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გაუქმებული ერთეულების გამოყენების ექსკლუზიური უფლება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; და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გ)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ამ წესის მოთხოვნების დასაკმაყოფილებლად გაუქმებული გამონაბოლქვის ერთეულები არ გამოუყენებია სხვა რომელიმე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სგან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განსხვავებული გამონაბოლქვის კომპენსაციის სქემაში.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VI-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ანგარიშების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ვერიფიკაცია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69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36. ვერიფიკაციის სფერო</a:t>
            </a:r>
          </a:p>
          <a:p>
            <a:pPr marL="0" indent="0" algn="just">
              <a:buNone/>
            </a:pPr>
            <a:r>
              <a:rPr lang="ka-GE" sz="1600" u="sng" dirty="0" smtClean="0">
                <a:solidFill>
                  <a:schemeClr val="accent1">
                    <a:lumMod val="75000"/>
                  </a:schemeClr>
                </a:solidFill>
              </a:rPr>
              <a:t>გამონაბოლქვის 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ანგარიშის ვერიფიკაციისას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ვერიფიკაციის ჯგუფმა უნდა შეაფასოს წარმოდგენილ ანგარიშში მითითებული დროის პერიოდისა და მასში შეტანილი ინფორმაციის 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გამოყენების თაობაზე ინფორმაციის ჩათვლით) სისწორე. აღნიშნული უნდა ითვალისწინებდეს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ა)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საწვავის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ხარჯვის მონიტორინგის მეთოდის შესაბამისად გამოთვლილი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CO2-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ის გამონაბოლქვის რაოდენობის გადამოწმებას; და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ბ)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საწვავ(ებ)ის გამოყენების ხარჯზე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CO2-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ის გამონაბოლქვის შემცირებული რაოდენობის გადამოწმებას.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VI-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ანგარიშების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ვერიფიკაცია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107281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5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37. „მატერიალური ზღვარი“</a:t>
            </a:r>
          </a:p>
          <a:p>
            <a:pPr marL="0" indent="0" algn="just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CO2-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ის გამონაბოლქვის ანგარიშის ვერიფიკაციისას ვერიფიკაციის ორგანოს მიერ გამოსაყენებელი „მატერიალური ზღვრის“ ოდენობა განისაზღვრება შემდეგი პროცენტულობით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ა) 2% – სხ-ის იმ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ექსპლუატანტებისთვის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რომელთა მიერ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საერთაშორისო ფრენებზე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გამოყოფილი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CO2-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ის გამონაბოლქვი აღემატება  500 000 ტონას; და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ბ) 5 % – სხ-ის იმ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ექსპლუატანტებისთვის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რომელთა მიერ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საერთაშორისო ფრენებზე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გამოყოფილი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CO2-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ის გამონაბოლქვი არ აღემატება  500 000 ტონას.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VI-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ანგარიშების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ვერიფიკაცია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107281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41. ადგილზე შემოწმება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ვერიფიკაციის ჯგუფის წევრმა უნდა განახორციელოს სხ-ს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ადგილზე შემოწმება, თუ ამგვარი შემოწმების ჩატარება გათვალისწინებულია რისკების შეფასებითა და მონაცემთა მოპოვების გეგმით,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ვერიფიკაციასთან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დაკავშირებული რისკების მინიმუმამდე შესამცირებლად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43. ვერიფიკაციის ანგარიში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ვერიფიკაციის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ჯგუფმა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უნდა წარუდგინოს ვერიფიკაციის ანგარიშის ასლი.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ნებართვის მიღებისთანავე, ვერიფიკაციის ჯგუფმა ვერიფიკაციის ანგარიშის ასლი, გამონაბოლქვის ანგარიშთან და გამონაბოლქვის ერთეულების გაუქმების შესახებ ანგარიშთან ერთად უნდა წარუდგინოს სააგენტოს.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VI-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ანგარიშების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ვერიფიკაცია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107281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9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74724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44. ვერიფიკაციის დასკვნა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ვერიფიკაციის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ჯგუფმა გამონაბოლქვის ანგარიშის ან გამონაბოლქვის ერთეულების გაუქმების შესახებ ანგარიშის დასკვნაში უნდა მიუთითოს,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რომ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ა)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ანგარიში „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ვერიფიცირებულია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როგორც დამაკმაყოფილებელი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“;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ან </a:t>
            </a:r>
            <a:endParaRPr lang="ka-G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ბ) „</a:t>
            </a:r>
            <a:r>
              <a:rPr lang="ka-GE" sz="1600" dirty="0" err="1" smtClean="0">
                <a:solidFill>
                  <a:schemeClr val="accent1">
                    <a:lumMod val="75000"/>
                  </a:schemeClr>
                </a:solidFill>
              </a:rPr>
              <a:t>ვერიფიცირებულია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როგორც არადამაკმაყოფილებელი“. </a:t>
            </a:r>
            <a:endParaRPr lang="ka-G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იმ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შემთხვევაში, როდესაც ანგარიში შეიცავს 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არაარსებით უზუსტობებს და/ან არაარსებით შეუსაბამობებს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ანგარიშის ვერიფიკაციის დასკვნა უნდა ჩამოყალიბდეს შემდეგი ფორმულირებით: „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ვერიფიცირებულია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როგორც დამაკმაყოფილებელი, თანდართული შენიშვნებით“ და უნდა მიეთითოს შესაბამისი უზუსტობები და შეუსაბამობები. </a:t>
            </a:r>
            <a:endParaRPr lang="ka-G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თუ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ანგარიში შეიცავს </a:t>
            </a:r>
            <a:r>
              <a:rPr lang="ka-GE" sz="1600" u="sng" dirty="0">
                <a:solidFill>
                  <a:schemeClr val="accent1">
                    <a:lumMod val="75000"/>
                  </a:schemeClr>
                </a:solidFill>
              </a:rPr>
              <a:t>არსებით უზუსტობებს და/ან არსებით შეუსაბამობებს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ან თუ ვერიფიკაციის სფერო ძალზე შეზღუდულია, ან თუ ვერიფიკაციის ორგანოსთვის სხ-ს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წარდგენილი მტკიცებულებები არასაკმარისად სარწმუნოა, ვერიფიკაციის დასკვნა უნდა ჩამოყალიბდეს შემდეგი ფორმულირებით: „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ვერიფიცირებულია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როგორც არადამაკმაყოფილებელი“.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VI-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ანგარიშების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ვერიფიკაცია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107281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B6D1E71-DC96-9F43-A1CF-59A53FB02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5590" y="768966"/>
            <a:ext cx="4678555" cy="556628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ka-G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b="1" dirty="0">
                <a:solidFill>
                  <a:schemeClr val="accent1">
                    <a:lumMod val="75000"/>
                  </a:schemeClr>
                </a:solidFill>
              </a:rPr>
              <a:t>ხშირად დასმული კითხვები:</a:t>
            </a:r>
          </a:p>
          <a:p>
            <a:pPr marL="0" indent="0" algn="just">
              <a:buNone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https://www.icao.int/environmental-protection/CORSIA/Pages/CORSIA-FAQs.aspx</a:t>
            </a:r>
            <a:endParaRPr lang="ka-G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b="1" dirty="0">
                <a:solidFill>
                  <a:schemeClr val="accent1">
                    <a:lumMod val="75000"/>
                  </a:schemeClr>
                </a:solidFill>
              </a:rPr>
              <a:t>საინფორმაციო ბროშურები:</a:t>
            </a:r>
          </a:p>
          <a:p>
            <a:pPr marL="0" indent="0" algn="just">
              <a:buNone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https://www.icao.int/environmental-protection/CORSIA/Pages/CORSIA-communication.aspx</a:t>
            </a:r>
            <a:endParaRPr lang="ka-G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b="1" dirty="0">
                <a:solidFill>
                  <a:schemeClr val="accent1">
                    <a:lumMod val="75000"/>
                  </a:schemeClr>
                </a:solidFill>
              </a:rPr>
              <a:t>საინფორმაციო ვიდეოები:</a:t>
            </a:r>
          </a:p>
          <a:p>
            <a:pPr marL="0" indent="0" algn="just">
              <a:buNone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https://www.icao.int/environmental-protection/CORSIA/Pages/CORSIA-Videos.aspx</a:t>
            </a:r>
            <a:endParaRPr lang="ka-G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b="1" dirty="0">
                <a:solidFill>
                  <a:schemeClr val="accent1">
                    <a:lumMod val="75000"/>
                  </a:schemeClr>
                </a:solidFill>
              </a:rPr>
              <a:t>სემინარები:</a:t>
            </a:r>
          </a:p>
          <a:p>
            <a:pPr marL="0" indent="0" algn="just">
              <a:buNone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https://www.icao.int/environmental-protection/CORSIA/Pages/CORSIA-Seminars.aspx</a:t>
            </a:r>
            <a:endParaRPr lang="ka-G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b="1" dirty="0">
                <a:solidFill>
                  <a:schemeClr val="accent1">
                    <a:lumMod val="75000"/>
                  </a:schemeClr>
                </a:solidFill>
              </a:rPr>
              <a:t>ვიდეოგაკვეთილები:</a:t>
            </a:r>
          </a:p>
          <a:p>
            <a:pPr marL="0" indent="0" algn="just">
              <a:buNone/>
            </a:pPr>
            <a:r>
              <a:rPr lang="en-CA" sz="2000" dirty="0">
                <a:solidFill>
                  <a:schemeClr val="accent1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https://www.icao.int/environmental-protection/CORSIA/Pages/Online-Tutorials.aspx</a:t>
            </a:r>
            <a:endParaRPr lang="ka-G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u="sng" dirty="0" smtClean="0">
                <a:solidFill>
                  <a:srgbClr val="0070C0"/>
                </a:solidFill>
                <a:latin typeface="Sylfaen" panose="010A0502050306030303" pitchFamily="18" charset="0"/>
              </a:rPr>
              <a:t>Contact: </a:t>
            </a:r>
            <a:r>
              <a:rPr lang="ka-GE" sz="2000" dirty="0" smtClean="0">
                <a:solidFill>
                  <a:srgbClr val="0070C0"/>
                </a:solidFill>
                <a:latin typeface="Sylfaen" panose="010A0502050306030303" pitchFamily="18" charset="0"/>
              </a:rPr>
              <a:t>ელენე ჭეჟია, სააგენტოს კონსულტანტი საავიაციო სამართლისა და გარემოს დაცვით საკითხებში. </a:t>
            </a:r>
            <a:r>
              <a:rPr lang="en-US" sz="2000" dirty="0" smtClean="0">
                <a:solidFill>
                  <a:srgbClr val="0070C0"/>
                </a:solidFill>
                <a:latin typeface="Sylfaen" panose="010A0502050306030303" pitchFamily="18" charset="0"/>
              </a:rPr>
              <a:t>E-mail: </a:t>
            </a:r>
            <a:r>
              <a:rPr lang="en-US" sz="2000" dirty="0" smtClean="0">
                <a:solidFill>
                  <a:srgbClr val="0070C0"/>
                </a:solidFill>
                <a:latin typeface="Sylfaen" panose="010A0502050306030303" pitchFamily="18" charset="0"/>
                <a:hlinkClick r:id="rId8"/>
              </a:rPr>
              <a:t>e.</a:t>
            </a:r>
            <a:r>
              <a:rPr lang="en-US" sz="2000" dirty="0">
                <a:solidFill>
                  <a:srgbClr val="0070C0"/>
                </a:solidFill>
                <a:latin typeface="Sylfaen" panose="010A0502050306030303" pitchFamily="18" charset="0"/>
                <a:hlinkClick r:id="rId8"/>
              </a:rPr>
              <a:t>t</a:t>
            </a:r>
            <a:r>
              <a:rPr lang="en-US" sz="2000" dirty="0" smtClean="0">
                <a:solidFill>
                  <a:srgbClr val="0070C0"/>
                </a:solidFill>
                <a:latin typeface="Sylfaen" panose="010A0502050306030303" pitchFamily="18" charset="0"/>
                <a:hlinkClick r:id="rId8"/>
              </a:rPr>
              <a:t>chezhia@gcaa.ge</a:t>
            </a:r>
            <a:r>
              <a:rPr lang="en-US" sz="2000" dirty="0" smtClean="0">
                <a:solidFill>
                  <a:srgbClr val="0070C0"/>
                </a:solidFill>
                <a:latin typeface="Sylfaen" panose="010A0502050306030303" pitchFamily="18" charset="0"/>
              </a:rPr>
              <a:t> </a:t>
            </a:r>
            <a:endParaRPr lang="ka-GE" sz="2000" dirty="0">
              <a:solidFill>
                <a:srgbClr val="0070C0"/>
              </a:solidFill>
              <a:latin typeface="Sylfaen" panose="010A0502050306030303" pitchFamily="18" charset="0"/>
            </a:endParaRPr>
          </a:p>
          <a:p>
            <a:pPr>
              <a:buFont typeface="+mj-lt"/>
              <a:buAutoNum type="arabicPeriod"/>
            </a:pP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90" y="2391109"/>
            <a:ext cx="5248857" cy="232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1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20. ნახშირორჟანგის კომპენსაციის მოთხოვნები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სააგენტო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უფლებამოსილია ყოველწლიურად განახორციელოს მოცემული წლისთვის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მიერ კომპენსაციას დაქვემდებარებული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CO2-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ის ოდენობის გამოთვლა,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გათვალისწინებამდე.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სააგენტო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აცნობებს მოცემული წლისთვის მის მიერ კომპენსირებას დაქვემდებარებული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CO2-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ის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ოდენობას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,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იკაოს მე-16 დანართის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IV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ტომის პირველ დამატებაში მითითებული ვადების შესაბამისად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21. გამონაბოლქვის შემცირება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გამოყენებით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ექსპლუატანტმა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, რომელიც აპირებს მოითხოვოს მოცემულ წელს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გამოყენების ხარჯზე გამონაბოლქვის შემცირება, შესამცირებელი გამონაბოლქვის ოდენობის გამოთვლა უნდა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განახორციელოს შემდეგი ფორმულის გამოყენებით:</a:t>
            </a:r>
          </a:p>
          <a:p>
            <a:pPr marL="0" indent="0" algn="just">
              <a:buNone/>
            </a:pPr>
            <a:endParaRPr lang="ka-GE" dirty="0"/>
          </a:p>
          <a:p>
            <a:endParaRPr lang="ka-GE" dirty="0"/>
          </a:p>
          <a:p>
            <a:endParaRPr lang="ka-GE" dirty="0"/>
          </a:p>
          <a:p>
            <a:pPr marL="0" indent="0">
              <a:buNone/>
            </a:pPr>
            <a:endParaRPr lang="ka-G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III- CO2-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ის კომპენსირება და შემცირება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ka-G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სადაც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გამოყენების ხარჯზე შესამცირებელი გამონაბოლქვის ოდენობას (ტონებში) მოცემული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წლისთვის;</a:t>
            </a:r>
          </a:p>
          <a:p>
            <a:pPr marL="0" indent="0" algn="just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FCF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- საწვავის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გარდაქმნის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კოეფიციენტი,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რომელიც უდრის 3,16 კგ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CO2-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ს/კგ  საწვავზე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Jet-A, Jet-A1, TS-1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და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No.3 Jet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ტიპის საწვავისთვის და 3,10 კგ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CO2-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ს/კგ  საწვავზე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AvGas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ან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Jet-B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ტიპის საწვავისთვის;</a:t>
            </a:r>
          </a:p>
          <a:p>
            <a:pPr marL="0" indent="0" algn="just">
              <a:buNone/>
            </a:pP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MSf,y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(სუფთა სახით) საერთო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მასა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(ტონებში), რომელიც გამონაბოლქვის გამოთვლისას მხედველობაში მიიღება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წლისთვის, როგორც ეს აღნიშნული უნდა იყოს 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გამონაბოლქვის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ანგარიშში;</a:t>
            </a:r>
          </a:p>
          <a:p>
            <a:pPr marL="0" indent="0" algn="just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LCEF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- საექსპლუატაციო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ციკლის განმავლობაში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ღირებულება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თანმდევი გამონაბოლქვის მიხედვით  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gCO2e/MJ);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და</a:t>
            </a:r>
          </a:p>
          <a:p>
            <a:pPr marL="0" indent="0" algn="just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LC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- საექსპლუატაციო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ციკლის განმავლობაში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საბაზისო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ღირებულება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თანმდევი გამონაბოლქვის მიხედვით, რომელიც უდრის 89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gCO2e/MJ-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Jet-A, Jet-A1, Jet-B, TS-1 da No.3 Jet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ტიპის საწვავისთვის და 95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gCO2e/MJ-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AvGas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ტიპის საწვავისათვის.</a:t>
            </a:r>
          </a:p>
          <a:p>
            <a:pPr marL="0" indent="0" algn="just">
              <a:buNone/>
            </a:pPr>
            <a:endParaRPr lang="ka-GE" dirty="0"/>
          </a:p>
          <a:p>
            <a:endParaRPr lang="ka-GE" dirty="0"/>
          </a:p>
          <a:p>
            <a:endParaRPr lang="ka-GE" dirty="0"/>
          </a:p>
          <a:p>
            <a:pPr marL="0" indent="0">
              <a:buNone/>
            </a:pPr>
            <a:endParaRPr lang="ka-G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III- CO2-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ის კომპენსირება და შემცირება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39" y="1863373"/>
            <a:ext cx="24225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9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682447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ka-G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LCEF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- საექსპლუატაციო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ციკლის განმავლობაში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ღირებულება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თანმდევი გამონაბოლქვის მიხედვით  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gCO2e/MJ);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და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წყარო: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„CORSIA: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საექსპლუატაციო ციკლის განმავლობაში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ფიქსირებული ღირებულება თანმდევი გამონაბოლქვის მიხედვით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“.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დოკუმენტი ხელმისაწვდომია ბმულზე: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://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www.icao.int/environmental-protection/CORSIA/Pages/CORSIA-Eligible-Fuels.aspx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dirty="0"/>
          </a:p>
          <a:p>
            <a:endParaRPr lang="ka-GE" dirty="0"/>
          </a:p>
          <a:p>
            <a:endParaRPr lang="ka-GE" dirty="0"/>
          </a:p>
          <a:p>
            <a:pPr marL="0" indent="0">
              <a:buNone/>
            </a:pPr>
            <a:endParaRPr lang="ka-G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III- CO2-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ის კომპენსირება და შემცირება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095" y="2065718"/>
            <a:ext cx="24225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541" y="2065718"/>
            <a:ext cx="2957536" cy="38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1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22.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ხარჯზე შემცირებული და კომპენსაციას დაქვემდებარებული ნახშირორჟანგის ოდენობის გამოთვლა</a:t>
            </a: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თითოეული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მიმართ,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ხარჯზე შემცირებული გამონაბოლქვის გათვალისწინების შემდგომ, მოცემულ საკომპენსაციო პერიოდში კომპენსირებას დაქვემდებარებული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CO2-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ის რაოდენობა სააგენტოს მიერ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გამოითვლება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შემდეგი ფორმულის გამოყენებით:</a:t>
            </a:r>
          </a:p>
          <a:p>
            <a:pPr marL="0" indent="0" algn="just">
              <a:buNone/>
            </a:pPr>
            <a:endParaRPr lang="ka-G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500" dirty="0" smtClean="0">
                <a:solidFill>
                  <a:schemeClr val="accent1">
                    <a:lumMod val="75000"/>
                  </a:schemeClr>
                </a:solidFill>
              </a:rPr>
              <a:t>სადაც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FORc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აღნიშნავს სხ-ის </a:t>
            </a:r>
            <a:r>
              <a:rPr lang="ka-GE" sz="15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 მიერ კომპენსირებას დაქვემდებარებული გამონაბოლქვის საბოლოო ჯამურ </a:t>
            </a:r>
            <a:r>
              <a:rPr lang="ka-GE" sz="1500" dirty="0" err="1">
                <a:solidFill>
                  <a:schemeClr val="accent1">
                    <a:lumMod val="75000"/>
                  </a:schemeClr>
                </a:solidFill>
              </a:rPr>
              <a:t>ოდენობს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 მოცემულ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c 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საკომპენსაციო პერიოდში;</a:t>
            </a:r>
          </a:p>
          <a:p>
            <a:pPr marL="0" indent="0" algn="just">
              <a:buNone/>
            </a:pPr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ORy,c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აღნიშნავს სხ-ის </a:t>
            </a:r>
            <a:r>
              <a:rPr lang="ka-GE" sz="15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 მიერ კომპენსირებას დაქვემდებარებული გამონაბოლქვის ოდენობას მოცემული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წლისთვის,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c 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საკომპენსაციო პერიოდის განმავლობაში (სადაც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y = 1, 2 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ან 3);</a:t>
            </a:r>
          </a:p>
          <a:p>
            <a:pPr marL="0" indent="0" algn="just">
              <a:buNone/>
            </a:pP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და</a:t>
            </a:r>
          </a:p>
          <a:p>
            <a:pPr marL="0" indent="0" algn="just">
              <a:buNone/>
            </a:pPr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ERy,c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აღნიშნავს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გამოყენების ხარჯზე შემცირებული გამონაბოლქვის ოდენობას მოცემული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წლისთვის,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c 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საკომპენსაციო პერიოდის განმავლობაში (სადაც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y = 1, 2 </a:t>
            </a:r>
            <a:r>
              <a:rPr lang="ka-GE" sz="1500" dirty="0">
                <a:solidFill>
                  <a:schemeClr val="accent1">
                    <a:lumMod val="75000"/>
                  </a:schemeClr>
                </a:solidFill>
              </a:rPr>
              <a:t>ან 3).</a:t>
            </a:r>
          </a:p>
          <a:p>
            <a:pPr marL="0" indent="0" algn="just">
              <a:buNone/>
            </a:pPr>
            <a:endParaRPr lang="ka-G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III- CO2-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ის კომპენსირება და შემცირება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8063" y="3656228"/>
            <a:ext cx="4178062" cy="34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22.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ს შესაბამისი საწვავის ხარჯზე შემცირებული და კომპენსაციას დაქვემდებარებული ნახშირორჟანგის ოდენობის 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გამოთვლა</a:t>
            </a:r>
          </a:p>
          <a:p>
            <a:pPr marL="0" indent="0" algn="just">
              <a:buNone/>
            </a:pPr>
            <a:endParaRPr lang="ka-GE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700" dirty="0" smtClean="0">
                <a:solidFill>
                  <a:schemeClr val="accent1">
                    <a:lumMod val="75000"/>
                  </a:schemeClr>
                </a:solidFill>
              </a:rPr>
              <a:t>სხ-ის </a:t>
            </a:r>
            <a:r>
              <a:rPr lang="ka-GE" sz="17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700" dirty="0">
                <a:solidFill>
                  <a:schemeClr val="accent1">
                    <a:lumMod val="75000"/>
                  </a:schemeClr>
                </a:solidFill>
              </a:rPr>
              <a:t> იმ </a:t>
            </a:r>
            <a:r>
              <a:rPr lang="ka-GE" sz="1700" dirty="0" smtClean="0">
                <a:solidFill>
                  <a:schemeClr val="accent1">
                    <a:lumMod val="75000"/>
                  </a:schemeClr>
                </a:solidFill>
              </a:rPr>
              <a:t>შემთხვევაში </a:t>
            </a:r>
            <a:r>
              <a:rPr lang="ka-GE" sz="1700" dirty="0">
                <a:solidFill>
                  <a:schemeClr val="accent1">
                    <a:lumMod val="75000"/>
                  </a:schemeClr>
                </a:solidFill>
              </a:rPr>
              <a:t>თავისუფლდება კომპენსირების მოთხოვნისგან, როცა მის მიერ კომპენსირებას დაქვემდებარებული გამონაბოლქვის საბოლოო ჯამური ოდენობა მოცემული კომპენსირების პერიოდისთვის 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000 </a:t>
            </a:r>
            <a:r>
              <a:rPr lang="ka-GE" sz="1700" dirty="0">
                <a:solidFill>
                  <a:schemeClr val="accent1">
                    <a:lumMod val="75000"/>
                  </a:schemeClr>
                </a:solidFill>
              </a:rPr>
              <a:t>ტონაზე ნაკლებია (ამ შემთხვევაში, სხ-ის </a:t>
            </a:r>
            <a:r>
              <a:rPr lang="ka-GE" sz="17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700" dirty="0">
                <a:solidFill>
                  <a:schemeClr val="accent1">
                    <a:lumMod val="75000"/>
                  </a:schemeClr>
                </a:solidFill>
              </a:rPr>
              <a:t> უფლებამოსილია ნებაყოფლობით განახორციელოს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CO2-</a:t>
            </a:r>
            <a:r>
              <a:rPr lang="ka-GE" sz="1700" dirty="0">
                <a:solidFill>
                  <a:schemeClr val="accent1">
                    <a:lumMod val="75000"/>
                  </a:schemeClr>
                </a:solidFill>
              </a:rPr>
              <a:t>ის კომპენსირება).</a:t>
            </a:r>
          </a:p>
          <a:p>
            <a:pPr marL="0" indent="0" algn="just">
              <a:buNone/>
            </a:pPr>
            <a:endParaRPr lang="ka-GE" sz="17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700" dirty="0">
                <a:solidFill>
                  <a:schemeClr val="accent1">
                    <a:lumMod val="75000"/>
                  </a:schemeClr>
                </a:solidFill>
              </a:rPr>
              <a:t>3. მოცემულ საკომპენსაციო პერიოდში </a:t>
            </a:r>
            <a:r>
              <a:rPr lang="ka-GE" sz="1700" dirty="0" smtClean="0">
                <a:solidFill>
                  <a:schemeClr val="accent1">
                    <a:lumMod val="75000"/>
                  </a:schemeClr>
                </a:solidFill>
              </a:rPr>
              <a:t>სხ-ის </a:t>
            </a:r>
            <a:r>
              <a:rPr lang="ka-GE" sz="17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ექსპლუატანტის</a:t>
            </a:r>
            <a:r>
              <a:rPr lang="ka-GE" sz="1700" dirty="0">
                <a:solidFill>
                  <a:schemeClr val="accent1">
                    <a:lumMod val="75000"/>
                  </a:schemeClr>
                </a:solidFill>
              </a:rPr>
              <a:t> მიერ კომპენსაციას დაქვემდებარებული გამონაბოლქვის საბოლოო ჯამური ოდენობა უნდა დამრგვალდეს მომდევნო უახლოეს ტონამდე.</a:t>
            </a:r>
          </a:p>
          <a:p>
            <a:pPr marL="0" indent="0" algn="just">
              <a:buNone/>
            </a:pPr>
            <a:endParaRPr lang="ka-GE" dirty="0"/>
          </a:p>
          <a:p>
            <a:pPr marL="0" indent="0" algn="just">
              <a:buNone/>
            </a:pPr>
            <a:endParaRPr lang="ka-G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III- CO2-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ის კომპენსირება და შემცირება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23. გამონაბოლქვის ერთეულების 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გამოყენება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ერთი გამონაბოლქვის ერთეული შეესაბამება ერთ მეტრულ ტონა (მტ) ნახშირორჟანგს.</a:t>
            </a:r>
          </a:p>
          <a:p>
            <a:pPr marL="0" indent="0" algn="just">
              <a:buNone/>
            </a:pP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მუხლი 24.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b="1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ერთეულების 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</a:rPr>
              <a:t>გაუქმება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სხ-ის </a:t>
            </a:r>
            <a:r>
              <a:rPr lang="ka-GE" sz="1600" dirty="0" err="1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 ვალდებულია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გამონაბოლქვის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კომპენსაციის ვალდებულება შეასრულოს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ერთეულების გაუქმების გზით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ამ წესის საფუძველზე, დაიშვება მხოლოდ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ერთეულების გაუქმება, რომლებიც მოცემულია იკაოს დოკუმენტში „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ერთეულები“.</a:t>
            </a: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IV-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გამონაბოლქვის ერთეულები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GCAA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latin typeface="Sylfaen" panose="010A0502050306030303" pitchFamily="18" charset="0"/>
              </a:rPr>
              <a:t>ბრძანება N235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809"/>
            <a:ext cx="673303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გამონაბოლქვის ერთეულები 2024-2026 წლების საანგარიშო პერიოდისთვის, პროგრამების მიხედვით: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American Carbon Registry (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ACR)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Architecture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for REDD+ Transactions (ART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დოკუმენტი ხელმისაწვდომია ბმულზე: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www.icao.int/environmental-protection/CORSIA/Pages/CORSIA-Emissions-Units.aspx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სხ-ს </a:t>
            </a:r>
            <a:r>
              <a:rPr lang="ka-GE" sz="1600" dirty="0" err="1" smtClean="0">
                <a:solidFill>
                  <a:schemeClr val="accent1">
                    <a:lumMod val="75000"/>
                  </a:schemeClr>
                </a:solidFill>
              </a:rPr>
              <a:t>ექსპლუატანტი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 ვალდებულია გააუქმოს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ერთეულები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CORSIA-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ს შესაბამისი გამონაბოლქვის ერთეულების პროგრამის რეესტრში,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წესის </a:t>
            </a:r>
            <a:r>
              <a:rPr lang="ka-GE" sz="1600" dirty="0">
                <a:solidFill>
                  <a:schemeClr val="accent1">
                    <a:lumMod val="75000"/>
                  </a:schemeClr>
                </a:solidFill>
              </a:rPr>
              <a:t>დანართ №1-ში განსაზღვრული ვადების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შესაბამისად.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ka-G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38F101-3900-9F46-86B8-D3D9A8DB6AB5}"/>
              </a:ext>
            </a:extLst>
          </p:cNvPr>
          <p:cNvSpPr txBox="1">
            <a:spLocks/>
          </p:cNvSpPr>
          <p:nvPr/>
        </p:nvSpPr>
        <p:spPr>
          <a:xfrm>
            <a:off x="1922294" y="1405258"/>
            <a:ext cx="82296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თავი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IV-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გამონაბოლქვის ერთეულები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4ABD4-67F7-6B43-B343-27875C6D4B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90" y="6024985"/>
            <a:ext cx="2515820" cy="5702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400" y="2042163"/>
            <a:ext cx="2921771" cy="380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2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2408</Words>
  <Application>Microsoft Office PowerPoint</Application>
  <PresentationFormat>Widescreen</PresentationFormat>
  <Paragraphs>232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Sylfaen</vt:lpstr>
      <vt:lpstr>Office Theme</vt:lpstr>
      <vt:lpstr>1_Office Theme</vt:lpstr>
      <vt:lpstr>PowerPoint Presentation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GCAA ბრძანება N235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</dc:creator>
  <cp:lastModifiedBy>Elene Tchezhia</cp:lastModifiedBy>
  <cp:revision>46</cp:revision>
  <dcterms:created xsi:type="dcterms:W3CDTF">2021-12-01T08:30:57Z</dcterms:created>
  <dcterms:modified xsi:type="dcterms:W3CDTF">2024-02-07T10:47:23Z</dcterms:modified>
</cp:coreProperties>
</file>