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7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0625A-788E-410E-B372-EA4E3270C6C2}"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EE96B-D9DA-4423-A55D-C1AC2EF208EE}" type="slidenum">
              <a:rPr lang="en-US" smtClean="0"/>
              <a:t>‹#›</a:t>
            </a:fld>
            <a:endParaRPr lang="en-US"/>
          </a:p>
        </p:txBody>
      </p:sp>
    </p:spTree>
    <p:extLst>
      <p:ext uri="{BB962C8B-B14F-4D97-AF65-F5344CB8AC3E}">
        <p14:creationId xmlns:p14="http://schemas.microsoft.com/office/powerpoint/2010/main" val="227750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0625A-788E-410E-B372-EA4E3270C6C2}"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EE96B-D9DA-4423-A55D-C1AC2EF208EE}" type="slidenum">
              <a:rPr lang="en-US" smtClean="0"/>
              <a:t>‹#›</a:t>
            </a:fld>
            <a:endParaRPr lang="en-US"/>
          </a:p>
        </p:txBody>
      </p:sp>
    </p:spTree>
    <p:extLst>
      <p:ext uri="{BB962C8B-B14F-4D97-AF65-F5344CB8AC3E}">
        <p14:creationId xmlns:p14="http://schemas.microsoft.com/office/powerpoint/2010/main" val="69622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0625A-788E-410E-B372-EA4E3270C6C2}"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EE96B-D9DA-4423-A55D-C1AC2EF208EE}" type="slidenum">
              <a:rPr lang="en-US" smtClean="0"/>
              <a:t>‹#›</a:t>
            </a:fld>
            <a:endParaRPr lang="en-US"/>
          </a:p>
        </p:txBody>
      </p:sp>
    </p:spTree>
    <p:extLst>
      <p:ext uri="{BB962C8B-B14F-4D97-AF65-F5344CB8AC3E}">
        <p14:creationId xmlns:p14="http://schemas.microsoft.com/office/powerpoint/2010/main" val="147762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0625A-788E-410E-B372-EA4E3270C6C2}"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EE96B-D9DA-4423-A55D-C1AC2EF208EE}" type="slidenum">
              <a:rPr lang="en-US" smtClean="0"/>
              <a:t>‹#›</a:t>
            </a:fld>
            <a:endParaRPr lang="en-US"/>
          </a:p>
        </p:txBody>
      </p:sp>
    </p:spTree>
    <p:extLst>
      <p:ext uri="{BB962C8B-B14F-4D97-AF65-F5344CB8AC3E}">
        <p14:creationId xmlns:p14="http://schemas.microsoft.com/office/powerpoint/2010/main" val="215009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50625A-788E-410E-B372-EA4E3270C6C2}"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EE96B-D9DA-4423-A55D-C1AC2EF208EE}" type="slidenum">
              <a:rPr lang="en-US" smtClean="0"/>
              <a:t>‹#›</a:t>
            </a:fld>
            <a:endParaRPr lang="en-US"/>
          </a:p>
        </p:txBody>
      </p:sp>
    </p:spTree>
    <p:extLst>
      <p:ext uri="{BB962C8B-B14F-4D97-AF65-F5344CB8AC3E}">
        <p14:creationId xmlns:p14="http://schemas.microsoft.com/office/powerpoint/2010/main" val="392805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0625A-788E-410E-B372-EA4E3270C6C2}"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EE96B-D9DA-4423-A55D-C1AC2EF208EE}" type="slidenum">
              <a:rPr lang="en-US" smtClean="0"/>
              <a:t>‹#›</a:t>
            </a:fld>
            <a:endParaRPr lang="en-US"/>
          </a:p>
        </p:txBody>
      </p:sp>
    </p:spTree>
    <p:extLst>
      <p:ext uri="{BB962C8B-B14F-4D97-AF65-F5344CB8AC3E}">
        <p14:creationId xmlns:p14="http://schemas.microsoft.com/office/powerpoint/2010/main" val="3068346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0625A-788E-410E-B372-EA4E3270C6C2}"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EE96B-D9DA-4423-A55D-C1AC2EF208EE}" type="slidenum">
              <a:rPr lang="en-US" smtClean="0"/>
              <a:t>‹#›</a:t>
            </a:fld>
            <a:endParaRPr lang="en-US"/>
          </a:p>
        </p:txBody>
      </p:sp>
    </p:spTree>
    <p:extLst>
      <p:ext uri="{BB962C8B-B14F-4D97-AF65-F5344CB8AC3E}">
        <p14:creationId xmlns:p14="http://schemas.microsoft.com/office/powerpoint/2010/main" val="81075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0625A-788E-410E-B372-EA4E3270C6C2}"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AEE96B-D9DA-4423-A55D-C1AC2EF208EE}" type="slidenum">
              <a:rPr lang="en-US" smtClean="0"/>
              <a:t>‹#›</a:t>
            </a:fld>
            <a:endParaRPr lang="en-US"/>
          </a:p>
        </p:txBody>
      </p:sp>
    </p:spTree>
    <p:extLst>
      <p:ext uri="{BB962C8B-B14F-4D97-AF65-F5344CB8AC3E}">
        <p14:creationId xmlns:p14="http://schemas.microsoft.com/office/powerpoint/2010/main" val="2398596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0625A-788E-410E-B372-EA4E3270C6C2}"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AEE96B-D9DA-4423-A55D-C1AC2EF208EE}" type="slidenum">
              <a:rPr lang="en-US" smtClean="0"/>
              <a:t>‹#›</a:t>
            </a:fld>
            <a:endParaRPr lang="en-US"/>
          </a:p>
        </p:txBody>
      </p:sp>
    </p:spTree>
    <p:extLst>
      <p:ext uri="{BB962C8B-B14F-4D97-AF65-F5344CB8AC3E}">
        <p14:creationId xmlns:p14="http://schemas.microsoft.com/office/powerpoint/2010/main" val="369434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50625A-788E-410E-B372-EA4E3270C6C2}"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EE96B-D9DA-4423-A55D-C1AC2EF208EE}" type="slidenum">
              <a:rPr lang="en-US" smtClean="0"/>
              <a:t>‹#›</a:t>
            </a:fld>
            <a:endParaRPr lang="en-US"/>
          </a:p>
        </p:txBody>
      </p:sp>
    </p:spTree>
    <p:extLst>
      <p:ext uri="{BB962C8B-B14F-4D97-AF65-F5344CB8AC3E}">
        <p14:creationId xmlns:p14="http://schemas.microsoft.com/office/powerpoint/2010/main" val="307109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50625A-788E-410E-B372-EA4E3270C6C2}"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EE96B-D9DA-4423-A55D-C1AC2EF208EE}" type="slidenum">
              <a:rPr lang="en-US" smtClean="0"/>
              <a:t>‹#›</a:t>
            </a:fld>
            <a:endParaRPr lang="en-US"/>
          </a:p>
        </p:txBody>
      </p:sp>
    </p:spTree>
    <p:extLst>
      <p:ext uri="{BB962C8B-B14F-4D97-AF65-F5344CB8AC3E}">
        <p14:creationId xmlns:p14="http://schemas.microsoft.com/office/powerpoint/2010/main" val="5059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0625A-788E-410E-B372-EA4E3270C6C2}" type="datetimeFigureOut">
              <a:rPr lang="en-US" smtClean="0"/>
              <a:t>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EE96B-D9DA-4423-A55D-C1AC2EF208EE}" type="slidenum">
              <a:rPr lang="en-US" smtClean="0"/>
              <a:t>‹#›</a:t>
            </a:fld>
            <a:endParaRPr lang="en-US"/>
          </a:p>
        </p:txBody>
      </p:sp>
    </p:spTree>
    <p:extLst>
      <p:ext uri="{BB962C8B-B14F-4D97-AF65-F5344CB8AC3E}">
        <p14:creationId xmlns:p14="http://schemas.microsoft.com/office/powerpoint/2010/main" val="615793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5.png"/><Relationship Id="rId4" Type="http://schemas.openxmlformats.org/officeDocument/2006/relationships/hyperlink" Target="https://www.icao.int/environmental-protection/CORSIA/Pages/Templates.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cao.int/environmental-protection/CORSIA/Pages/Templates.aspx"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509016" y="3641139"/>
            <a:ext cx="6111240" cy="1545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ka-GE" sz="2400" b="1" dirty="0" smtClean="0">
                <a:solidFill>
                  <a:schemeClr val="bg1"/>
                </a:solidFill>
                <a:cs typeface="Arial" pitchFamily="34" charset="0"/>
              </a:rPr>
              <a:t>იკაოს ნახშირორჟანგის კომპენსირებისა და შემცირების სქემა საერთაშორისო ავიაციისთვის (</a:t>
            </a:r>
            <a:r>
              <a:rPr lang="ka-GE" sz="2400" b="1" dirty="0" err="1" smtClean="0">
                <a:solidFill>
                  <a:schemeClr val="bg1"/>
                </a:solidFill>
                <a:cs typeface="Arial" pitchFamily="34" charset="0"/>
              </a:rPr>
              <a:t>კორსია</a:t>
            </a:r>
            <a:r>
              <a:rPr lang="ka-GE" sz="2400" b="1" dirty="0" smtClean="0">
                <a:solidFill>
                  <a:schemeClr val="bg1"/>
                </a:solidFill>
                <a:cs typeface="Arial" pitchFamily="34" charset="0"/>
              </a:rPr>
              <a:t>)</a:t>
            </a:r>
            <a:br>
              <a:rPr lang="ka-GE" sz="2400" b="1" dirty="0" smtClean="0">
                <a:solidFill>
                  <a:schemeClr val="bg1"/>
                </a:solidFill>
                <a:cs typeface="Arial" pitchFamily="34" charset="0"/>
              </a:rPr>
            </a:br>
            <a:r>
              <a:rPr lang="ka-GE" sz="2400" b="1" dirty="0" smtClean="0">
                <a:solidFill>
                  <a:schemeClr val="bg1"/>
                </a:solidFill>
                <a:cs typeface="Arial" pitchFamily="34" charset="0"/>
              </a:rPr>
              <a:t/>
            </a:r>
            <a:br>
              <a:rPr lang="ka-GE" sz="2400" b="1" dirty="0" smtClean="0">
                <a:solidFill>
                  <a:schemeClr val="bg1"/>
                </a:solidFill>
                <a:cs typeface="Arial" pitchFamily="34" charset="0"/>
              </a:rPr>
            </a:br>
            <a:r>
              <a:rPr lang="en-US" sz="2400" b="1" dirty="0" smtClean="0">
                <a:solidFill>
                  <a:schemeClr val="bg1"/>
                </a:solidFill>
                <a:cs typeface="Arial" pitchFamily="34" charset="0"/>
              </a:rPr>
              <a:t>ICAO Carbon Offsetting and Reduction Scheme for International Aviation (CORSIA</a:t>
            </a:r>
            <a:r>
              <a:rPr lang="ka-GE" sz="2400" b="1" dirty="0" smtClean="0">
                <a:solidFill>
                  <a:schemeClr val="bg1"/>
                </a:solidFill>
                <a:cs typeface="Arial" pitchFamily="34" charset="0"/>
              </a:rPr>
              <a:t>)</a:t>
            </a:r>
            <a:br>
              <a:rPr lang="ka-GE" sz="2400" b="1" dirty="0" smtClean="0">
                <a:solidFill>
                  <a:schemeClr val="bg1"/>
                </a:solidFill>
                <a:cs typeface="Arial" pitchFamily="34" charset="0"/>
              </a:rPr>
            </a:br>
            <a:r>
              <a:rPr lang="ka-GE" sz="2400" b="1" dirty="0" smtClean="0">
                <a:solidFill>
                  <a:schemeClr val="bg1"/>
                </a:solidFill>
                <a:cs typeface="Arial" pitchFamily="34" charset="0"/>
              </a:rPr>
              <a:t/>
            </a:r>
            <a:br>
              <a:rPr lang="ka-GE" sz="2400" b="1" dirty="0" smtClean="0">
                <a:solidFill>
                  <a:schemeClr val="bg1"/>
                </a:solidFill>
                <a:cs typeface="Arial" pitchFamily="34" charset="0"/>
              </a:rPr>
            </a:br>
            <a:r>
              <a:rPr lang="ka-GE" sz="2400" b="1" dirty="0" smtClean="0">
                <a:solidFill>
                  <a:schemeClr val="bg1"/>
                </a:solidFill>
                <a:cs typeface="Arial" pitchFamily="34" charset="0"/>
              </a:rPr>
              <a:t>ნაწილი </a:t>
            </a:r>
            <a:r>
              <a:rPr lang="en-US" sz="2400" b="1" dirty="0" smtClean="0">
                <a:solidFill>
                  <a:schemeClr val="bg1"/>
                </a:solidFill>
                <a:cs typeface="Arial" pitchFamily="34" charset="0"/>
              </a:rPr>
              <a:t>II</a:t>
            </a:r>
            <a:endParaRPr lang="en-US" sz="2400" b="1" dirty="0"/>
          </a:p>
        </p:txBody>
      </p:sp>
      <p:pic>
        <p:nvPicPr>
          <p:cNvPr id="6" name="Picture 5" descr="A picture containing table, broccoli, food&#10;&#10;Description automatically generated">
            <a:extLst>
              <a:ext uri="{FF2B5EF4-FFF2-40B4-BE49-F238E27FC236}">
                <a16:creationId xmlns:a16="http://schemas.microsoft.com/office/drawing/2014/main" id="{5D57126A-C849-8D40-952B-BEFE61991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066" y="2340864"/>
            <a:ext cx="4742687" cy="2845612"/>
          </a:xfrm>
          <a:prstGeom prst="rect">
            <a:avLst/>
          </a:prstGeom>
        </p:spPr>
      </p:pic>
      <p:sp>
        <p:nvSpPr>
          <p:cNvPr id="7" name="Subtitle 2"/>
          <p:cNvSpPr>
            <a:spLocks noGrp="1"/>
          </p:cNvSpPr>
          <p:nvPr>
            <p:ph type="subTitle" idx="1"/>
          </p:nvPr>
        </p:nvSpPr>
        <p:spPr>
          <a:xfrm>
            <a:off x="1524000" y="5513134"/>
            <a:ext cx="9144000" cy="1655762"/>
          </a:xfrm>
        </p:spPr>
        <p:txBody>
          <a:bodyPr/>
          <a:lstStyle/>
          <a:p>
            <a:r>
              <a:rPr lang="ka-GE" sz="1800" dirty="0" smtClean="0">
                <a:solidFill>
                  <a:schemeClr val="bg1"/>
                </a:solidFill>
                <a:cs typeface="Arial" pitchFamily="34" charset="0"/>
              </a:rPr>
              <a:t>თებერვალი</a:t>
            </a:r>
            <a:r>
              <a:rPr lang="en-US" sz="1800" dirty="0" smtClean="0">
                <a:solidFill>
                  <a:schemeClr val="bg1"/>
                </a:solidFill>
                <a:cs typeface="Arial" pitchFamily="34" charset="0"/>
              </a:rPr>
              <a:t>, 2024</a:t>
            </a:r>
            <a:endParaRPr lang="en-US" sz="1800" dirty="0">
              <a:solidFill>
                <a:schemeClr val="bg1"/>
              </a:solidFill>
              <a:cs typeface="Arial" pitchFamily="34" charset="0"/>
            </a:endParaRPr>
          </a:p>
          <a:p>
            <a:r>
              <a:rPr lang="ka-GE" sz="1800" dirty="0">
                <a:solidFill>
                  <a:schemeClr val="bg1"/>
                </a:solidFill>
                <a:cs typeface="Arial" pitchFamily="34" charset="0"/>
              </a:rPr>
              <a:t>თბილისი, საქართველო</a:t>
            </a:r>
            <a:endParaRPr lang="en-US" sz="1800" dirty="0">
              <a:solidFill>
                <a:schemeClr val="bg1"/>
              </a:solidFill>
              <a:cs typeface="Arial" pitchFamily="34" charset="0"/>
            </a:endParaRPr>
          </a:p>
          <a:p>
            <a:endParaRPr lang="en-US" dirty="0"/>
          </a:p>
        </p:txBody>
      </p:sp>
    </p:spTree>
    <p:extLst>
      <p:ext uri="{BB962C8B-B14F-4D97-AF65-F5344CB8AC3E}">
        <p14:creationId xmlns:p14="http://schemas.microsoft.com/office/powerpoint/2010/main" val="566307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2154809"/>
            <a:ext cx="10515600" cy="4351338"/>
          </a:xfrm>
        </p:spPr>
        <p:txBody>
          <a:bodyPr>
            <a:normAutofit/>
          </a:bodyPr>
          <a:lstStyle/>
          <a:p>
            <a:pPr marL="0" indent="0" algn="just">
              <a:buNone/>
            </a:pPr>
            <a:r>
              <a:rPr lang="ka-GE" sz="1600" b="1" dirty="0">
                <a:solidFill>
                  <a:schemeClr val="accent1">
                    <a:lumMod val="75000"/>
                  </a:schemeClr>
                </a:solidFill>
              </a:rPr>
              <a:t>მუხლი 6. ჩანაწერების მართვა</a:t>
            </a:r>
          </a:p>
          <a:p>
            <a:pPr marL="0" indent="0" algn="just">
              <a:buNone/>
            </a:pPr>
            <a:r>
              <a:rPr lang="ka-GE" sz="1600" dirty="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a:t>
            </a:r>
            <a:r>
              <a:rPr lang="ka-GE" sz="1600" u="sng" dirty="0">
                <a:solidFill>
                  <a:schemeClr val="accent1">
                    <a:lumMod val="75000"/>
                  </a:schemeClr>
                </a:solidFill>
              </a:rPr>
              <a:t>10 წლის განმავლობაში </a:t>
            </a:r>
            <a:r>
              <a:rPr lang="ka-GE" sz="1600" dirty="0">
                <a:solidFill>
                  <a:schemeClr val="accent1">
                    <a:lumMod val="75000"/>
                  </a:schemeClr>
                </a:solidFill>
              </a:rPr>
              <a:t>შეინახოს ის ჩანაწერები, რომლებიც ადასტურებს მის შესაბამისობას </a:t>
            </a:r>
            <a:r>
              <a:rPr lang="ka-GE" sz="1600" dirty="0" err="1" smtClean="0">
                <a:solidFill>
                  <a:schemeClr val="accent1">
                    <a:lumMod val="75000"/>
                  </a:schemeClr>
                </a:solidFill>
              </a:rPr>
              <a:t>აწესის</a:t>
            </a:r>
            <a:r>
              <a:rPr lang="ka-GE" sz="1600" dirty="0" smtClean="0">
                <a:solidFill>
                  <a:schemeClr val="accent1">
                    <a:lumMod val="75000"/>
                  </a:schemeClr>
                </a:solidFill>
              </a:rPr>
              <a:t> </a:t>
            </a:r>
            <a:r>
              <a:rPr lang="en-US" sz="1600" dirty="0">
                <a:solidFill>
                  <a:schemeClr val="accent1">
                    <a:lumMod val="75000"/>
                  </a:schemeClr>
                </a:solidFill>
              </a:rPr>
              <a:t>II, III </a:t>
            </a:r>
            <a:r>
              <a:rPr lang="ka-GE" sz="1600" dirty="0">
                <a:solidFill>
                  <a:schemeClr val="accent1">
                    <a:lumMod val="75000"/>
                  </a:schemeClr>
                </a:solidFill>
              </a:rPr>
              <a:t>და </a:t>
            </a:r>
            <a:r>
              <a:rPr lang="en-US" sz="1600" dirty="0">
                <a:solidFill>
                  <a:schemeClr val="accent1">
                    <a:lumMod val="75000"/>
                  </a:schemeClr>
                </a:solidFill>
              </a:rPr>
              <a:t>IV </a:t>
            </a:r>
            <a:r>
              <a:rPr lang="ka-GE" sz="1600" dirty="0">
                <a:solidFill>
                  <a:schemeClr val="accent1">
                    <a:lumMod val="75000"/>
                  </a:schemeClr>
                </a:solidFill>
              </a:rPr>
              <a:t>თავების მოთხოვნებთან. </a:t>
            </a:r>
          </a:p>
          <a:p>
            <a:pPr marL="0" indent="0" algn="just">
              <a:buNone/>
            </a:pPr>
            <a:endParaRPr lang="ka-GE" sz="1600" dirty="0">
              <a:solidFill>
                <a:schemeClr val="accent1">
                  <a:lumMod val="75000"/>
                </a:schemeClr>
              </a:solidFill>
            </a:endParaRPr>
          </a:p>
          <a:p>
            <a:pPr marL="0" indent="0" algn="just">
              <a:buNone/>
            </a:pPr>
            <a:r>
              <a:rPr lang="ka-GE" sz="1600" b="1" dirty="0">
                <a:solidFill>
                  <a:schemeClr val="accent1">
                    <a:lumMod val="75000"/>
                  </a:schemeClr>
                </a:solidFill>
              </a:rPr>
              <a:t>მუხლი 7. ვალდებულების შესრულების ვადები</a:t>
            </a:r>
          </a:p>
          <a:p>
            <a:pPr marL="0" indent="0" algn="just">
              <a:buNone/>
            </a:pPr>
            <a:r>
              <a:rPr lang="ka-GE" sz="1600" dirty="0">
                <a:solidFill>
                  <a:schemeClr val="accent1">
                    <a:lumMod val="75000"/>
                  </a:schemeClr>
                </a:solidFill>
              </a:rPr>
              <a:t>სხ-ს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a:t>
            </a:r>
            <a:r>
              <a:rPr lang="ka-GE" sz="1600" dirty="0" smtClean="0">
                <a:solidFill>
                  <a:schemeClr val="accent1">
                    <a:lumMod val="75000"/>
                  </a:schemeClr>
                </a:solidFill>
              </a:rPr>
              <a:t>წესით </a:t>
            </a:r>
            <a:r>
              <a:rPr lang="ka-GE" sz="1600" dirty="0">
                <a:solidFill>
                  <a:schemeClr val="accent1">
                    <a:lumMod val="75000"/>
                  </a:schemeClr>
                </a:solidFill>
              </a:rPr>
              <a:t>დადგენილი ვალდებულებები შეასრულოს </a:t>
            </a:r>
            <a:r>
              <a:rPr lang="ka-GE" sz="1600" dirty="0" smtClean="0">
                <a:solidFill>
                  <a:schemeClr val="accent1">
                    <a:lumMod val="75000"/>
                  </a:schemeClr>
                </a:solidFill>
              </a:rPr>
              <a:t>წესის </a:t>
            </a:r>
            <a:r>
              <a:rPr lang="ka-GE" sz="1600" dirty="0">
                <a:solidFill>
                  <a:schemeClr val="accent1">
                    <a:lumMod val="75000"/>
                  </a:schemeClr>
                </a:solidFill>
              </a:rPr>
              <a:t>№1 დანართით განსაზღვრული ვადების შესაბამისად</a:t>
            </a:r>
            <a:r>
              <a:rPr lang="ka-GE" sz="1600" dirty="0" smtClean="0">
                <a:solidFill>
                  <a:schemeClr val="accent1">
                    <a:lumMod val="75000"/>
                  </a:schemeClr>
                </a:solidFill>
              </a:rPr>
              <a:t>.</a:t>
            </a:r>
            <a:endParaRPr lang="ka-GE" sz="1600" dirty="0">
              <a:solidFill>
                <a:schemeClr val="accent1">
                  <a:lumMod val="75000"/>
                </a:schemeClr>
              </a:solidFill>
            </a:endParaRP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 </a:t>
            </a:r>
            <a:r>
              <a:rPr lang="ka-GE" sz="2400" dirty="0" smtClean="0">
                <a:solidFill>
                  <a:schemeClr val="accent1">
                    <a:lumMod val="75000"/>
                  </a:schemeClr>
                </a:solidFill>
              </a:rPr>
              <a:t>ზოგადი დებულებები</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090" y="6015841"/>
            <a:ext cx="2515820" cy="570253"/>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984932246"/>
              </p:ext>
            </p:extLst>
          </p:nvPr>
        </p:nvGraphicFramePr>
        <p:xfrm>
          <a:off x="4312920" y="4092734"/>
          <a:ext cx="914400" cy="792163"/>
        </p:xfrm>
        <a:graphic>
          <a:graphicData uri="http://schemas.openxmlformats.org/presentationml/2006/ole">
            <mc:AlternateContent xmlns:mc="http://schemas.openxmlformats.org/markup-compatibility/2006">
              <mc:Choice xmlns:v="urn:schemas-microsoft-com:vml" Requires="v">
                <p:oleObj spid="_x0000_s1040" name="Acrobat Document" showAsIcon="1" r:id="rId5" imgW="914400" imgH="792360" progId="Acrobat.Document.DC">
                  <p:embed/>
                </p:oleObj>
              </mc:Choice>
              <mc:Fallback>
                <p:oleObj name="Acrobat Document" showAsIcon="1" r:id="rId5" imgW="914400" imgH="792360" progId="Acrobat.Document.DC">
                  <p:embed/>
                  <p:pic>
                    <p:nvPicPr>
                      <p:cNvPr id="0" name=""/>
                      <p:cNvPicPr/>
                      <p:nvPr/>
                    </p:nvPicPr>
                    <p:blipFill>
                      <a:blip r:embed="rId6"/>
                      <a:stretch>
                        <a:fillRect/>
                      </a:stretch>
                    </p:blipFill>
                    <p:spPr>
                      <a:xfrm>
                        <a:off x="4312920" y="409273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238691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2154809"/>
            <a:ext cx="10515600" cy="4351338"/>
          </a:xfrm>
        </p:spPr>
        <p:txBody>
          <a:bodyPr>
            <a:normAutofit/>
          </a:bodyPr>
          <a:lstStyle/>
          <a:p>
            <a:pPr marL="0" indent="0" algn="just">
              <a:buNone/>
            </a:pPr>
            <a:r>
              <a:rPr lang="ka-GE" sz="1600" b="1" dirty="0">
                <a:solidFill>
                  <a:schemeClr val="accent1">
                    <a:lumMod val="75000"/>
                  </a:schemeClr>
                </a:solidFill>
              </a:rPr>
              <a:t>მუხლი 8. ნახშირორჟანგის გამონაბოლქვის წინასწარი მონიტორინგი</a:t>
            </a:r>
          </a:p>
          <a:p>
            <a:pPr marL="0" indent="0" algn="just">
              <a:buNone/>
            </a:pPr>
            <a:r>
              <a:rPr lang="ka-GE" sz="1600" dirty="0">
                <a:solidFill>
                  <a:schemeClr val="accent1">
                    <a:lumMod val="75000"/>
                  </a:schemeClr>
                </a:solidFill>
              </a:rPr>
              <a:t>1.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a:t>
            </a:r>
            <a:r>
              <a:rPr lang="ka-GE" sz="1600" dirty="0" smtClean="0">
                <a:solidFill>
                  <a:schemeClr val="accent1">
                    <a:lumMod val="75000"/>
                  </a:schemeClr>
                </a:solidFill>
              </a:rPr>
              <a:t>ნახშირორჟანგის </a:t>
            </a:r>
            <a:r>
              <a:rPr lang="ka-GE" sz="1600" dirty="0">
                <a:solidFill>
                  <a:schemeClr val="accent1">
                    <a:lumMod val="75000"/>
                  </a:schemeClr>
                </a:solidFill>
              </a:rPr>
              <a:t>გამონაბოლქვის </a:t>
            </a:r>
            <a:r>
              <a:rPr lang="ka-GE" sz="1600" dirty="0" smtClean="0">
                <a:solidFill>
                  <a:schemeClr val="accent1">
                    <a:lumMod val="75000"/>
                  </a:schemeClr>
                </a:solidFill>
              </a:rPr>
              <a:t>ქვედა ზღვართან მიახლოებისას (10 000 ტ), </a:t>
            </a:r>
            <a:r>
              <a:rPr lang="ka-GE" sz="1600" dirty="0">
                <a:solidFill>
                  <a:schemeClr val="accent1">
                    <a:lumMod val="75000"/>
                  </a:schemeClr>
                </a:solidFill>
              </a:rPr>
              <a:t>ვალდებულია მიმართოს სააგენტოს შემდგომი ინსტრუქციების  მისაღებად.</a:t>
            </a:r>
          </a:p>
          <a:p>
            <a:pPr marL="0" indent="0" algn="just">
              <a:buNone/>
            </a:pPr>
            <a:r>
              <a:rPr lang="ka-GE" sz="1600" dirty="0">
                <a:solidFill>
                  <a:schemeClr val="accent1">
                    <a:lumMod val="75000"/>
                  </a:schemeClr>
                </a:solidFill>
              </a:rPr>
              <a:t>2. </a:t>
            </a:r>
            <a:r>
              <a:rPr lang="ka-GE" sz="1600" dirty="0" smtClean="0">
                <a:solidFill>
                  <a:schemeClr val="accent1">
                    <a:lumMod val="75000"/>
                  </a:schemeClr>
                </a:solidFill>
              </a:rPr>
              <a:t>სააგენტო აწარმოებს </a:t>
            </a:r>
            <a:r>
              <a:rPr lang="ka-GE" sz="1600" dirty="0">
                <a:solidFill>
                  <a:schemeClr val="accent1">
                    <a:lumMod val="75000"/>
                  </a:schemeClr>
                </a:solidFill>
              </a:rPr>
              <a:t>სხ-ის </a:t>
            </a:r>
            <a:r>
              <a:rPr lang="ka-GE" sz="1600" dirty="0" err="1">
                <a:solidFill>
                  <a:schemeClr val="accent1">
                    <a:lumMod val="75000"/>
                  </a:schemeClr>
                </a:solidFill>
              </a:rPr>
              <a:t>ექსპლუატანტების</a:t>
            </a:r>
            <a:r>
              <a:rPr lang="ka-GE" sz="1600" dirty="0">
                <a:solidFill>
                  <a:schemeClr val="accent1">
                    <a:lumMod val="75000"/>
                  </a:schemeClr>
                </a:solidFill>
              </a:rPr>
              <a:t> </a:t>
            </a:r>
            <a:r>
              <a:rPr lang="ka-GE" sz="1600" dirty="0" smtClean="0">
                <a:solidFill>
                  <a:schemeClr val="accent1">
                    <a:lumMod val="75000"/>
                  </a:schemeClr>
                </a:solidFill>
              </a:rPr>
              <a:t>წინასწარ მონიტორინგს, </a:t>
            </a:r>
            <a:r>
              <a:rPr lang="ka-GE" sz="1600" dirty="0">
                <a:solidFill>
                  <a:schemeClr val="accent1">
                    <a:lumMod val="75000"/>
                  </a:schemeClr>
                </a:solidFill>
              </a:rPr>
              <a:t>მათ მიერ </a:t>
            </a:r>
            <a:r>
              <a:rPr lang="ka-GE" sz="1600" dirty="0" smtClean="0">
                <a:solidFill>
                  <a:schemeClr val="accent1">
                    <a:lumMod val="75000"/>
                  </a:schemeClr>
                </a:solidFill>
              </a:rPr>
              <a:t>ნახშირორჟანგის </a:t>
            </a:r>
            <a:r>
              <a:rPr lang="ka-GE" sz="1600" dirty="0">
                <a:solidFill>
                  <a:schemeClr val="accent1">
                    <a:lumMod val="75000"/>
                  </a:schemeClr>
                </a:solidFill>
              </a:rPr>
              <a:t>გამონაბოლქვის </a:t>
            </a:r>
            <a:r>
              <a:rPr lang="ka-GE" sz="1600" dirty="0" smtClean="0">
                <a:solidFill>
                  <a:schemeClr val="accent1">
                    <a:lumMod val="75000"/>
                  </a:schemeClr>
                </a:solidFill>
              </a:rPr>
              <a:t>ქვედა ზღვართან </a:t>
            </a:r>
            <a:r>
              <a:rPr lang="ka-GE" sz="1600" dirty="0">
                <a:solidFill>
                  <a:schemeClr val="accent1">
                    <a:lumMod val="75000"/>
                  </a:schemeClr>
                </a:solidFill>
              </a:rPr>
              <a:t>მიახლოების დასადგენად.</a:t>
            </a:r>
          </a:p>
          <a:p>
            <a:pPr marL="0" indent="0" algn="just">
              <a:buNone/>
            </a:pPr>
            <a:endParaRPr lang="ka-GE" sz="1600" dirty="0">
              <a:solidFill>
                <a:schemeClr val="accent1">
                  <a:lumMod val="75000"/>
                </a:schemeClr>
              </a:solidFill>
            </a:endParaRPr>
          </a:p>
          <a:p>
            <a:pPr marL="0" indent="0" algn="just">
              <a:buNone/>
            </a:pPr>
            <a:r>
              <a:rPr lang="ka-GE" sz="1600" dirty="0">
                <a:solidFill>
                  <a:schemeClr val="accent1">
                    <a:lumMod val="75000"/>
                  </a:schemeClr>
                </a:solidFill>
              </a:rPr>
              <a:t>3.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რომლის მიმართაც გასულ წელს (</a:t>
            </a:r>
            <a:r>
              <a:rPr lang="en-US" sz="1600" dirty="0">
                <a:solidFill>
                  <a:schemeClr val="accent1">
                    <a:lumMod val="75000"/>
                  </a:schemeClr>
                </a:solidFill>
              </a:rPr>
              <a:t>y-1) </a:t>
            </a:r>
            <a:r>
              <a:rPr lang="ka-GE" sz="1600" dirty="0">
                <a:solidFill>
                  <a:schemeClr val="accent1">
                    <a:lumMod val="75000"/>
                  </a:schemeClr>
                </a:solidFill>
              </a:rPr>
              <a:t>ვრცელდებოდა </a:t>
            </a:r>
            <a:r>
              <a:rPr lang="ka-GE" sz="1600" dirty="0" smtClean="0">
                <a:solidFill>
                  <a:schemeClr val="accent1">
                    <a:lumMod val="75000"/>
                  </a:schemeClr>
                </a:solidFill>
              </a:rPr>
              <a:t>წესის </a:t>
            </a:r>
            <a:r>
              <a:rPr lang="ka-GE" sz="1600" dirty="0">
                <a:solidFill>
                  <a:schemeClr val="accent1">
                    <a:lumMod val="75000"/>
                  </a:schemeClr>
                </a:solidFill>
              </a:rPr>
              <a:t>მოთხოვნა, მაგრამ მომდევნო წელს (</a:t>
            </a:r>
            <a:r>
              <a:rPr lang="en-US" sz="1600" dirty="0">
                <a:solidFill>
                  <a:schemeClr val="accent1">
                    <a:lumMod val="75000"/>
                  </a:schemeClr>
                </a:solidFill>
              </a:rPr>
              <a:t>y) </a:t>
            </a:r>
            <a:r>
              <a:rPr lang="ka-GE" sz="1600" dirty="0">
                <a:solidFill>
                  <a:schemeClr val="accent1">
                    <a:lumMod val="75000"/>
                  </a:schemeClr>
                </a:solidFill>
              </a:rPr>
              <a:t>მის მიერ გამოყოფილი ნახშირორჟანგის გამონაბოლქვის მოცულობა ვეღარ აღწევს ამავე პუნქტით დადგენილ ზღვარს, ვალდებულია, აღნიშნულის თაობაზე დაუყოვნებლივ აცნობოს სააგენტოს.</a:t>
            </a: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II- MRV</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090" y="6015841"/>
            <a:ext cx="2515820" cy="570253"/>
          </a:xfrm>
          <a:prstGeom prst="rect">
            <a:avLst/>
          </a:prstGeom>
        </p:spPr>
      </p:pic>
    </p:spTree>
    <p:extLst>
      <p:ext uri="{BB962C8B-B14F-4D97-AF65-F5344CB8AC3E}">
        <p14:creationId xmlns:p14="http://schemas.microsoft.com/office/powerpoint/2010/main" val="2056951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2154809"/>
            <a:ext cx="10515600" cy="4351338"/>
          </a:xfrm>
        </p:spPr>
        <p:txBody>
          <a:bodyPr>
            <a:normAutofit/>
          </a:bodyPr>
          <a:lstStyle/>
          <a:p>
            <a:pPr marL="0" indent="0" algn="just">
              <a:buNone/>
            </a:pPr>
            <a:r>
              <a:rPr lang="ka-GE" sz="1600" b="1" dirty="0">
                <a:solidFill>
                  <a:schemeClr val="accent1">
                    <a:lumMod val="75000"/>
                  </a:schemeClr>
                </a:solidFill>
              </a:rPr>
              <a:t>მუხლი 9. ნახშირორჟანგის გამონაბოლქვის </a:t>
            </a:r>
            <a:r>
              <a:rPr lang="ka-GE" sz="1600" b="1" dirty="0" smtClean="0">
                <a:solidFill>
                  <a:schemeClr val="accent1">
                    <a:lumMod val="75000"/>
                  </a:schemeClr>
                </a:solidFill>
              </a:rPr>
              <a:t>მონიტორინგი</a:t>
            </a:r>
          </a:p>
          <a:p>
            <a:pPr marL="0" indent="0" algn="just">
              <a:buNone/>
            </a:pPr>
            <a:r>
              <a:rPr lang="ka-GE" sz="1600" dirty="0" smtClean="0">
                <a:solidFill>
                  <a:schemeClr val="accent1">
                    <a:lumMod val="75000"/>
                  </a:schemeClr>
                </a:solidFill>
              </a:rPr>
              <a:t>1</a:t>
            </a:r>
            <a:r>
              <a:rPr lang="ka-GE" sz="1600" dirty="0">
                <a:solidFill>
                  <a:schemeClr val="accent1">
                    <a:lumMod val="75000"/>
                  </a:schemeClr>
                </a:solidFill>
              </a:rPr>
              <a:t>.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განახორციელოს </a:t>
            </a:r>
            <a:r>
              <a:rPr lang="ka-GE" sz="1600" dirty="0" smtClean="0">
                <a:solidFill>
                  <a:schemeClr val="accent1">
                    <a:lumMod val="75000"/>
                  </a:schemeClr>
                </a:solidFill>
              </a:rPr>
              <a:t>საერთაშორისო </a:t>
            </a:r>
            <a:r>
              <a:rPr lang="ka-GE" sz="1600" dirty="0">
                <a:solidFill>
                  <a:schemeClr val="accent1">
                    <a:lumMod val="75000"/>
                  </a:schemeClr>
                </a:solidFill>
              </a:rPr>
              <a:t>ფრენებზე გახარჯული საწვავის მონიტორინგი და აღრიცხვა </a:t>
            </a:r>
            <a:r>
              <a:rPr lang="ka-GE" sz="1600" dirty="0" smtClean="0">
                <a:solidFill>
                  <a:schemeClr val="accent1">
                    <a:lumMod val="75000"/>
                  </a:schemeClr>
                </a:solidFill>
              </a:rPr>
              <a:t>კონკრეტული </a:t>
            </a:r>
            <a:r>
              <a:rPr lang="ka-GE" sz="1600" dirty="0">
                <a:solidFill>
                  <a:schemeClr val="accent1">
                    <a:lumMod val="75000"/>
                  </a:schemeClr>
                </a:solidFill>
              </a:rPr>
              <a:t>მონიტორინგის მეთოდის გამოყენებით, რომელიც შეთანხმებული უნდა იყოს სააგენტოსთან.</a:t>
            </a:r>
          </a:p>
          <a:p>
            <a:pPr marL="0" indent="0" algn="just">
              <a:buNone/>
            </a:pPr>
            <a:r>
              <a:rPr lang="ka-GE" sz="1600" dirty="0">
                <a:solidFill>
                  <a:schemeClr val="accent1">
                    <a:lumMod val="75000"/>
                  </a:schemeClr>
                </a:solidFill>
              </a:rPr>
              <a:t>2. გამონაბოლქვის მონიტორინგის </a:t>
            </a:r>
            <a:r>
              <a:rPr lang="ka-GE" sz="1600" dirty="0" smtClean="0">
                <a:solidFill>
                  <a:schemeClr val="accent1">
                    <a:lumMod val="75000"/>
                  </a:schemeClr>
                </a:solidFill>
              </a:rPr>
              <a:t>გეგმის (</a:t>
            </a:r>
            <a:r>
              <a:rPr lang="en-US" sz="1600" dirty="0" smtClean="0">
                <a:solidFill>
                  <a:schemeClr val="accent1">
                    <a:lumMod val="75000"/>
                  </a:schemeClr>
                </a:solidFill>
              </a:rPr>
              <a:t>EMP)</a:t>
            </a:r>
            <a:r>
              <a:rPr lang="ka-GE" sz="1600" dirty="0" smtClean="0">
                <a:solidFill>
                  <a:schemeClr val="accent1">
                    <a:lumMod val="75000"/>
                  </a:schemeClr>
                </a:solidFill>
              </a:rPr>
              <a:t> </a:t>
            </a:r>
            <a:r>
              <a:rPr lang="ka-GE" sz="1600" dirty="0">
                <a:solidFill>
                  <a:schemeClr val="accent1">
                    <a:lumMod val="75000"/>
                  </a:schemeClr>
                </a:solidFill>
              </a:rPr>
              <a:t>დამტკიცების შემდგომ,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ერთსა და იმავე საანგარიშო პერიოდისთვის გამოიყენოს მონიტორინგის ერთი და იგივე მეთოდი.</a:t>
            </a:r>
          </a:p>
          <a:p>
            <a:pPr marL="0" indent="0" algn="just">
              <a:buNone/>
            </a:pPr>
            <a:endParaRPr lang="ka-GE" sz="1600" dirty="0">
              <a:solidFill>
                <a:schemeClr val="accent1">
                  <a:lumMod val="75000"/>
                </a:schemeClr>
              </a:solidFill>
            </a:endParaRPr>
          </a:p>
          <a:p>
            <a:pPr marL="0" indent="0" algn="just">
              <a:buNone/>
            </a:pPr>
            <a:r>
              <a:rPr lang="ka-GE" sz="1600" dirty="0">
                <a:solidFill>
                  <a:schemeClr val="accent1">
                    <a:lumMod val="75000"/>
                  </a:schemeClr>
                </a:solidFill>
              </a:rPr>
              <a:t>3.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რომლის მიერ გამოყოფილი ნახშირორჟანგის წლიური გამონაბოლქვი საერთაშორისო ფრენებზე, რომლებზეც ვრცელდება ამ წესით დადგენილი </a:t>
            </a:r>
            <a:r>
              <a:rPr lang="ka-GE" sz="1600" u="sng" dirty="0">
                <a:solidFill>
                  <a:schemeClr val="accent1">
                    <a:lumMod val="75000"/>
                  </a:schemeClr>
                </a:solidFill>
              </a:rPr>
              <a:t>საკომპენსაციო მოთხოვნები</a:t>
            </a:r>
            <a:r>
              <a:rPr lang="ka-GE" sz="1600" dirty="0">
                <a:solidFill>
                  <a:schemeClr val="accent1">
                    <a:lumMod val="75000"/>
                  </a:schemeClr>
                </a:solidFill>
              </a:rPr>
              <a:t>, აღწევს </a:t>
            </a:r>
            <a:r>
              <a:rPr lang="ka-GE" sz="1600" b="1" u="sng" dirty="0">
                <a:solidFill>
                  <a:schemeClr val="accent1">
                    <a:lumMod val="75000"/>
                  </a:schemeClr>
                </a:solidFill>
              </a:rPr>
              <a:t>50 000 ტონას</a:t>
            </a:r>
            <a:r>
              <a:rPr lang="ka-GE" sz="1600" dirty="0">
                <a:solidFill>
                  <a:schemeClr val="accent1">
                    <a:lumMod val="75000"/>
                  </a:schemeClr>
                </a:solidFill>
              </a:rPr>
              <a:t>, ამგვარი ფრენებისათვის ვალდებულია გამოიყენოს საწვავის ხარჯვის მონიტორინგის </a:t>
            </a:r>
            <a:r>
              <a:rPr lang="ka-GE" sz="1600" dirty="0" smtClean="0">
                <a:solidFill>
                  <a:schemeClr val="accent1">
                    <a:lumMod val="75000"/>
                  </a:schemeClr>
                </a:solidFill>
              </a:rPr>
              <a:t>მეთოდი</a:t>
            </a:r>
            <a:r>
              <a:rPr lang="en-US" sz="1600" dirty="0" smtClean="0">
                <a:solidFill>
                  <a:schemeClr val="accent1">
                    <a:lumMod val="75000"/>
                  </a:schemeClr>
                </a:solidFill>
              </a:rPr>
              <a:t>.</a:t>
            </a:r>
          </a:p>
          <a:p>
            <a:pPr marL="0" indent="0" algn="just">
              <a:buNone/>
            </a:pPr>
            <a:endParaRPr lang="en-US" sz="1600" dirty="0">
              <a:solidFill>
                <a:schemeClr val="accent1">
                  <a:lumMod val="75000"/>
                </a:schemeClr>
              </a:solidFill>
            </a:endParaRPr>
          </a:p>
          <a:p>
            <a:pPr marL="0" indent="0" algn="just">
              <a:buNone/>
            </a:pPr>
            <a:r>
              <a:rPr lang="ka-GE" sz="1600" dirty="0" smtClean="0">
                <a:solidFill>
                  <a:schemeClr val="accent1">
                    <a:lumMod val="75000"/>
                  </a:schemeClr>
                </a:solidFill>
              </a:rPr>
              <a:t>საწვავის ხარჯვის მონიტორინგის მეთოდები: დანართი N3. </a:t>
            </a:r>
            <a:endParaRPr lang="ka-GE" sz="1600" dirty="0">
              <a:solidFill>
                <a:schemeClr val="accent1">
                  <a:lumMod val="75000"/>
                </a:schemeClr>
              </a:solidFill>
            </a:endParaRP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II- MRV</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090" y="6015841"/>
            <a:ext cx="2515820" cy="570253"/>
          </a:xfrm>
          <a:prstGeom prst="rect">
            <a:avLst/>
          </a:prstGeom>
        </p:spPr>
      </p:pic>
    </p:spTree>
    <p:extLst>
      <p:ext uri="{BB962C8B-B14F-4D97-AF65-F5344CB8AC3E}">
        <p14:creationId xmlns:p14="http://schemas.microsoft.com/office/powerpoint/2010/main" val="140175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2154809"/>
            <a:ext cx="10515600" cy="4351338"/>
          </a:xfrm>
        </p:spPr>
        <p:txBody>
          <a:bodyPr>
            <a:normAutofit/>
          </a:bodyPr>
          <a:lstStyle/>
          <a:p>
            <a:pPr marL="0" indent="0" algn="just">
              <a:buNone/>
            </a:pPr>
            <a:r>
              <a:rPr lang="ka-GE" sz="1600" dirty="0" smtClean="0">
                <a:solidFill>
                  <a:schemeClr val="accent1">
                    <a:lumMod val="75000"/>
                  </a:schemeClr>
                </a:solidFill>
              </a:rPr>
              <a:t>საწვავის ხარჯვის მონიტორინგის მეთოდები:</a:t>
            </a:r>
          </a:p>
          <a:p>
            <a:pPr marL="0" indent="0" algn="just">
              <a:buNone/>
            </a:pPr>
            <a:r>
              <a:rPr lang="ka-GE" sz="1600" dirty="0">
                <a:solidFill>
                  <a:schemeClr val="accent1">
                    <a:lumMod val="75000"/>
                  </a:schemeClr>
                </a:solidFill>
              </a:rPr>
              <a:t>ა) მეთოდი </a:t>
            </a:r>
            <a:r>
              <a:rPr lang="en-US" sz="1600" dirty="0">
                <a:solidFill>
                  <a:schemeClr val="accent1">
                    <a:lumMod val="75000"/>
                  </a:schemeClr>
                </a:solidFill>
              </a:rPr>
              <a:t>A; </a:t>
            </a:r>
          </a:p>
          <a:p>
            <a:pPr marL="0" indent="0" algn="just">
              <a:buNone/>
            </a:pPr>
            <a:r>
              <a:rPr lang="ka-GE" sz="1600" dirty="0">
                <a:solidFill>
                  <a:schemeClr val="accent1">
                    <a:lumMod val="75000"/>
                  </a:schemeClr>
                </a:solidFill>
              </a:rPr>
              <a:t>ბ) მეთოდი </a:t>
            </a:r>
            <a:r>
              <a:rPr lang="en-US" sz="1600" dirty="0">
                <a:solidFill>
                  <a:schemeClr val="accent1">
                    <a:lumMod val="75000"/>
                  </a:schemeClr>
                </a:solidFill>
              </a:rPr>
              <a:t>B; </a:t>
            </a:r>
          </a:p>
          <a:p>
            <a:pPr marL="0" indent="0" algn="just">
              <a:buNone/>
            </a:pPr>
            <a:r>
              <a:rPr lang="ka-GE" sz="1600" dirty="0">
                <a:solidFill>
                  <a:schemeClr val="accent1">
                    <a:lumMod val="75000"/>
                  </a:schemeClr>
                </a:solidFill>
              </a:rPr>
              <a:t>გ) ხუნდების მოხსნა/დაყენება;</a:t>
            </a:r>
          </a:p>
          <a:p>
            <a:pPr marL="0" indent="0" algn="just">
              <a:buNone/>
            </a:pPr>
            <a:r>
              <a:rPr lang="ka-GE" sz="1600" dirty="0">
                <a:solidFill>
                  <a:schemeClr val="accent1">
                    <a:lumMod val="75000"/>
                  </a:schemeClr>
                </a:solidFill>
              </a:rPr>
              <a:t>დ) ჩასხმული საწვავი;</a:t>
            </a:r>
          </a:p>
          <a:p>
            <a:pPr marL="0" indent="0" algn="just">
              <a:buNone/>
            </a:pPr>
            <a:r>
              <a:rPr lang="ka-GE" sz="1600" dirty="0">
                <a:solidFill>
                  <a:schemeClr val="accent1">
                    <a:lumMod val="75000"/>
                  </a:schemeClr>
                </a:solidFill>
              </a:rPr>
              <a:t>ე) საწვავის განაწილება ბლოკ/საათების მიხედვით</a:t>
            </a:r>
            <a:r>
              <a:rPr lang="ka-GE" sz="1600" dirty="0" smtClean="0">
                <a:solidFill>
                  <a:schemeClr val="accent1">
                    <a:lumMod val="75000"/>
                  </a:schemeClr>
                </a:solidFill>
              </a:rPr>
              <a:t>.</a:t>
            </a:r>
          </a:p>
          <a:p>
            <a:pPr marL="0" indent="0" algn="just">
              <a:buNone/>
            </a:pPr>
            <a:endParaRPr lang="ka-GE" sz="1600" dirty="0">
              <a:solidFill>
                <a:schemeClr val="accent1">
                  <a:lumMod val="75000"/>
                </a:schemeClr>
              </a:solidFill>
            </a:endParaRPr>
          </a:p>
          <a:p>
            <a:pPr marL="0" indent="0" algn="just">
              <a:buNone/>
            </a:pPr>
            <a:r>
              <a:rPr lang="ka-GE" sz="1600" dirty="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საერთაშორისო ფრენებზე, რომლებზეც არ ვრცელდება ამ წესით დადგენილი </a:t>
            </a:r>
            <a:r>
              <a:rPr lang="ka-GE" sz="1600" u="sng" dirty="0">
                <a:solidFill>
                  <a:schemeClr val="accent1">
                    <a:lumMod val="75000"/>
                  </a:schemeClr>
                </a:solidFill>
              </a:rPr>
              <a:t>საკომპენსაციო მოთხოვნები</a:t>
            </a:r>
            <a:r>
              <a:rPr lang="ka-GE" sz="1600" dirty="0">
                <a:solidFill>
                  <a:schemeClr val="accent1">
                    <a:lumMod val="75000"/>
                  </a:schemeClr>
                </a:solidFill>
              </a:rPr>
              <a:t>, გამოიყენოს საწვავის ხარჯვის მონიტორინგის </a:t>
            </a:r>
            <a:r>
              <a:rPr lang="ka-GE" sz="1600" dirty="0" smtClean="0">
                <a:solidFill>
                  <a:schemeClr val="accent1">
                    <a:lumMod val="75000"/>
                  </a:schemeClr>
                </a:solidFill>
              </a:rPr>
              <a:t>მეთოდი ან </a:t>
            </a:r>
            <a:r>
              <a:rPr lang="en-US" sz="1600" dirty="0">
                <a:solidFill>
                  <a:schemeClr val="accent1">
                    <a:lumMod val="75000"/>
                  </a:schemeClr>
                </a:solidFill>
              </a:rPr>
              <a:t>CERT </a:t>
            </a:r>
            <a:r>
              <a:rPr lang="ka-GE" sz="1600" dirty="0" smtClean="0">
                <a:solidFill>
                  <a:schemeClr val="accent1">
                    <a:lumMod val="75000"/>
                  </a:schemeClr>
                </a:solidFill>
              </a:rPr>
              <a:t>პროგრამა.</a:t>
            </a:r>
            <a:endParaRPr lang="ka-GE" sz="1600" dirty="0">
              <a:solidFill>
                <a:schemeClr val="accent1">
                  <a:lumMod val="75000"/>
                </a:schemeClr>
              </a:solidFill>
            </a:endParaRPr>
          </a:p>
          <a:p>
            <a:pPr marL="0" indent="0" algn="just">
              <a:buNone/>
            </a:pPr>
            <a:endParaRPr lang="ka-GE" sz="1600" dirty="0">
              <a:solidFill>
                <a:schemeClr val="accent1">
                  <a:lumMod val="75000"/>
                </a:schemeClr>
              </a:solidFill>
            </a:endParaRP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II- MRV</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090" y="6015841"/>
            <a:ext cx="2515820" cy="570253"/>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014089147"/>
              </p:ext>
            </p:extLst>
          </p:nvPr>
        </p:nvGraphicFramePr>
        <p:xfrm>
          <a:off x="5753710" y="3615646"/>
          <a:ext cx="914400" cy="792163"/>
        </p:xfrm>
        <a:graphic>
          <a:graphicData uri="http://schemas.openxmlformats.org/presentationml/2006/ole">
            <mc:AlternateContent xmlns:mc="http://schemas.openxmlformats.org/markup-compatibility/2006">
              <mc:Choice xmlns:v="urn:schemas-microsoft-com:vml" Requires="v">
                <p:oleObj spid="_x0000_s2061" name="Acrobat Document" showAsIcon="1" r:id="rId5" imgW="914400" imgH="792360" progId="Acrobat.Document.DC">
                  <p:embed/>
                </p:oleObj>
              </mc:Choice>
              <mc:Fallback>
                <p:oleObj name="Acrobat Document" showAsIcon="1" r:id="rId5" imgW="914400" imgH="792360" progId="Acrobat.Document.DC">
                  <p:embed/>
                  <p:pic>
                    <p:nvPicPr>
                      <p:cNvPr id="6" name="Object 5"/>
                      <p:cNvPicPr/>
                      <p:nvPr/>
                    </p:nvPicPr>
                    <p:blipFill>
                      <a:blip r:embed="rId6"/>
                      <a:stretch>
                        <a:fillRect/>
                      </a:stretch>
                    </p:blipFill>
                    <p:spPr>
                      <a:xfrm>
                        <a:off x="5753710" y="361564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041659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1953641"/>
            <a:ext cx="10515600" cy="4351338"/>
          </a:xfrm>
        </p:spPr>
        <p:txBody>
          <a:bodyPr>
            <a:normAutofit lnSpcReduction="10000"/>
          </a:bodyPr>
          <a:lstStyle/>
          <a:p>
            <a:pPr marL="0" indent="0" algn="just">
              <a:buNone/>
            </a:pPr>
            <a:r>
              <a:rPr lang="ka-GE" sz="1600" dirty="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რომლის მიერ გამოყოფილი ნახშირორჟანგის წლიური გამონაბოლქვი საერთაშორისო ფრენებზე, რომლებზეც ვრცელდება ამ წესით დადგენილი </a:t>
            </a:r>
            <a:r>
              <a:rPr lang="ka-GE" sz="1600" u="sng" dirty="0">
                <a:solidFill>
                  <a:schemeClr val="accent1">
                    <a:lumMod val="75000"/>
                  </a:schemeClr>
                </a:solidFill>
              </a:rPr>
              <a:t>საკომპენსაციო მოთხოვნები</a:t>
            </a:r>
            <a:r>
              <a:rPr lang="ka-GE" sz="1600" dirty="0">
                <a:solidFill>
                  <a:schemeClr val="accent1">
                    <a:lumMod val="75000"/>
                  </a:schemeClr>
                </a:solidFill>
              </a:rPr>
              <a:t>, 50 000 ტონაზე ნაკლებია, ამგვარი ფრენებისათვის ვალდებულია გამოიყენოს საწვავის ხარჯვის მონიტორინგის მეთოდი, </a:t>
            </a:r>
            <a:r>
              <a:rPr lang="ka-GE" sz="1600" dirty="0" smtClean="0">
                <a:solidFill>
                  <a:schemeClr val="accent1">
                    <a:lumMod val="75000"/>
                  </a:schemeClr>
                </a:solidFill>
              </a:rPr>
              <a:t>ან </a:t>
            </a:r>
            <a:r>
              <a:rPr lang="en-US" sz="1600" dirty="0">
                <a:solidFill>
                  <a:schemeClr val="accent1">
                    <a:lumMod val="75000"/>
                  </a:schemeClr>
                </a:solidFill>
              </a:rPr>
              <a:t>CERT </a:t>
            </a:r>
            <a:r>
              <a:rPr lang="ka-GE" sz="1600" dirty="0" smtClean="0">
                <a:solidFill>
                  <a:schemeClr val="accent1">
                    <a:lumMod val="75000"/>
                  </a:schemeClr>
                </a:solidFill>
              </a:rPr>
              <a:t>პროგრამა.</a:t>
            </a:r>
          </a:p>
          <a:p>
            <a:pPr marL="0" indent="0" algn="just">
              <a:buNone/>
            </a:pPr>
            <a:endParaRPr lang="ka-GE" sz="1600" dirty="0">
              <a:solidFill>
                <a:schemeClr val="accent1">
                  <a:lumMod val="75000"/>
                </a:schemeClr>
              </a:solidFill>
            </a:endParaRPr>
          </a:p>
          <a:p>
            <a:pPr marL="0" indent="0" algn="just">
              <a:buNone/>
            </a:pPr>
            <a:r>
              <a:rPr lang="ka-GE" sz="1600" dirty="0" smtClean="0">
                <a:solidFill>
                  <a:schemeClr val="accent1">
                    <a:lumMod val="75000"/>
                  </a:schemeClr>
                </a:solidFill>
              </a:rPr>
              <a:t>როცა </a:t>
            </a:r>
            <a:r>
              <a:rPr lang="ka-GE" sz="1600" dirty="0">
                <a:solidFill>
                  <a:schemeClr val="accent1">
                    <a:lumMod val="75000"/>
                  </a:schemeClr>
                </a:solidFill>
              </a:rPr>
              <a:t>სხ-ის  </a:t>
            </a:r>
            <a:r>
              <a:rPr lang="ka-GE" sz="1600" dirty="0" err="1">
                <a:solidFill>
                  <a:schemeClr val="accent1">
                    <a:lumMod val="75000"/>
                  </a:schemeClr>
                </a:solidFill>
              </a:rPr>
              <a:t>ექსპლუატანტის</a:t>
            </a:r>
            <a:r>
              <a:rPr lang="ka-GE" sz="1600" dirty="0">
                <a:solidFill>
                  <a:schemeClr val="accent1">
                    <a:lumMod val="75000"/>
                  </a:schemeClr>
                </a:solidFill>
              </a:rPr>
              <a:t> მიერ გამოყოფილი ნახშირორჟანგის წლიური გამონაბოლქვი საერთაშორისო ფრენებზე, რომლებზეც ვრცელდება ამ წესით დადგენილი </a:t>
            </a:r>
            <a:r>
              <a:rPr lang="ka-GE" sz="1600" u="sng" dirty="0">
                <a:solidFill>
                  <a:schemeClr val="accent1">
                    <a:lumMod val="75000"/>
                  </a:schemeClr>
                </a:solidFill>
              </a:rPr>
              <a:t>საკომპენსაციო მოთხოვნები</a:t>
            </a:r>
            <a:r>
              <a:rPr lang="ka-GE" sz="1600" dirty="0">
                <a:solidFill>
                  <a:schemeClr val="accent1">
                    <a:lumMod val="75000"/>
                  </a:schemeClr>
                </a:solidFill>
              </a:rPr>
              <a:t>,  გასცდება 50 000 ტონას მოცემულ (</a:t>
            </a:r>
            <a:r>
              <a:rPr lang="en-US" sz="1600" dirty="0">
                <a:solidFill>
                  <a:schemeClr val="accent1">
                    <a:lumMod val="75000"/>
                  </a:schemeClr>
                </a:solidFill>
              </a:rPr>
              <a:t>y) </a:t>
            </a:r>
            <a:r>
              <a:rPr lang="ka-GE" sz="1600" dirty="0">
                <a:solidFill>
                  <a:schemeClr val="accent1">
                    <a:lumMod val="75000"/>
                  </a:schemeClr>
                </a:solidFill>
              </a:rPr>
              <a:t>წელს და მომდევნო (</a:t>
            </a:r>
            <a:r>
              <a:rPr lang="en-US" sz="1600" dirty="0">
                <a:solidFill>
                  <a:schemeClr val="accent1">
                    <a:lumMod val="75000"/>
                  </a:schemeClr>
                </a:solidFill>
              </a:rPr>
              <a:t>y+1) </a:t>
            </a:r>
            <a:r>
              <a:rPr lang="ka-GE" sz="1600" dirty="0">
                <a:solidFill>
                  <a:schemeClr val="accent1">
                    <a:lumMod val="75000"/>
                  </a:schemeClr>
                </a:solidFill>
              </a:rPr>
              <a:t>წელს,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სააგენტოს დასამტკიცებლად წარუდგინოს გამონაბოლქვის მონიტორინგის განახლებული </a:t>
            </a:r>
            <a:r>
              <a:rPr lang="ka-GE" sz="1600" dirty="0" smtClean="0">
                <a:solidFill>
                  <a:schemeClr val="accent1">
                    <a:lumMod val="75000"/>
                  </a:schemeClr>
                </a:solidFill>
              </a:rPr>
              <a:t>გეგმა (</a:t>
            </a:r>
            <a:r>
              <a:rPr lang="en-US" sz="1600" dirty="0" smtClean="0">
                <a:solidFill>
                  <a:schemeClr val="accent1">
                    <a:lumMod val="75000"/>
                  </a:schemeClr>
                </a:solidFill>
              </a:rPr>
              <a:t>EMP)</a:t>
            </a:r>
            <a:r>
              <a:rPr lang="ka-GE" sz="1600" dirty="0" smtClean="0">
                <a:solidFill>
                  <a:schemeClr val="accent1">
                    <a:lumMod val="75000"/>
                  </a:schemeClr>
                </a:solidFill>
              </a:rPr>
              <a:t> </a:t>
            </a:r>
            <a:r>
              <a:rPr lang="ka-GE" sz="1600" dirty="0">
                <a:solidFill>
                  <a:schemeClr val="accent1">
                    <a:lumMod val="75000"/>
                  </a:schemeClr>
                </a:solidFill>
              </a:rPr>
              <a:t>შემდეგი კალენდარული წლის (</a:t>
            </a:r>
            <a:r>
              <a:rPr lang="en-US" sz="1600" dirty="0">
                <a:solidFill>
                  <a:schemeClr val="accent1">
                    <a:lumMod val="75000"/>
                  </a:schemeClr>
                </a:solidFill>
              </a:rPr>
              <a:t>y+2) 30 </a:t>
            </a:r>
            <a:r>
              <a:rPr lang="ka-GE" sz="1600" dirty="0">
                <a:solidFill>
                  <a:schemeClr val="accent1">
                    <a:lumMod val="75000"/>
                  </a:schemeClr>
                </a:solidFill>
              </a:rPr>
              <a:t>სექტემბრამდე. </a:t>
            </a:r>
            <a:r>
              <a:rPr lang="ka-GE" sz="1600" dirty="0" smtClean="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რიგით მესამე კალენდარული წლის (</a:t>
            </a:r>
            <a:r>
              <a:rPr lang="en-US" sz="1600" dirty="0">
                <a:solidFill>
                  <a:schemeClr val="accent1">
                    <a:lumMod val="75000"/>
                  </a:schemeClr>
                </a:solidFill>
              </a:rPr>
              <a:t>y+3) 1 </a:t>
            </a:r>
            <a:r>
              <a:rPr lang="ka-GE" sz="1600" dirty="0">
                <a:solidFill>
                  <a:schemeClr val="accent1">
                    <a:lumMod val="75000"/>
                  </a:schemeClr>
                </a:solidFill>
              </a:rPr>
              <a:t>იანვრის შემდგომ გამოიყენოს საწვავის ხარჯვის მონიტორინგის </a:t>
            </a:r>
            <a:r>
              <a:rPr lang="ka-GE" sz="1600" dirty="0" smtClean="0">
                <a:solidFill>
                  <a:schemeClr val="accent1">
                    <a:lumMod val="75000"/>
                  </a:schemeClr>
                </a:solidFill>
              </a:rPr>
              <a:t>მეთოდი</a:t>
            </a:r>
            <a:r>
              <a:rPr lang="en-US" sz="1600" dirty="0" smtClean="0">
                <a:solidFill>
                  <a:schemeClr val="accent1">
                    <a:lumMod val="75000"/>
                  </a:schemeClr>
                </a:solidFill>
              </a:rPr>
              <a:t>.</a:t>
            </a:r>
          </a:p>
          <a:p>
            <a:pPr marL="0" indent="0" algn="just">
              <a:buNone/>
            </a:pPr>
            <a:endParaRPr lang="en-US" sz="1600" dirty="0" smtClean="0">
              <a:solidFill>
                <a:schemeClr val="accent1">
                  <a:lumMod val="75000"/>
                </a:schemeClr>
              </a:solidFill>
            </a:endParaRPr>
          </a:p>
          <a:p>
            <a:pPr marL="0" indent="0" algn="just">
              <a:buNone/>
            </a:pPr>
            <a:r>
              <a:rPr lang="ka-GE" sz="1600" dirty="0" smtClean="0">
                <a:solidFill>
                  <a:schemeClr val="accent1">
                    <a:lumMod val="75000"/>
                  </a:schemeClr>
                </a:solidFill>
              </a:rPr>
              <a:t>როცა </a:t>
            </a:r>
            <a:r>
              <a:rPr lang="ka-GE" sz="1600" dirty="0">
                <a:solidFill>
                  <a:schemeClr val="accent1">
                    <a:lumMod val="75000"/>
                  </a:schemeClr>
                </a:solidFill>
              </a:rPr>
              <a:t>სხ-ის  </a:t>
            </a:r>
            <a:r>
              <a:rPr lang="ka-GE" sz="1600" dirty="0" err="1">
                <a:solidFill>
                  <a:schemeClr val="accent1">
                    <a:lumMod val="75000"/>
                  </a:schemeClr>
                </a:solidFill>
              </a:rPr>
              <a:t>ექსპლუატანტის</a:t>
            </a:r>
            <a:r>
              <a:rPr lang="ka-GE" sz="1600" dirty="0">
                <a:solidFill>
                  <a:schemeClr val="accent1">
                    <a:lumMod val="75000"/>
                  </a:schemeClr>
                </a:solidFill>
              </a:rPr>
              <a:t> მიერ გამოყოფილი ნახშირორჟანგის წლიური გამონაბოლქვი საერთაშორისო ფრენებზე, რომლებზეც ვრცელდება ამ წესით დადგენილი </a:t>
            </a:r>
            <a:r>
              <a:rPr lang="ka-GE" sz="1600" u="sng" dirty="0">
                <a:solidFill>
                  <a:schemeClr val="accent1">
                    <a:lumMod val="75000"/>
                  </a:schemeClr>
                </a:solidFill>
              </a:rPr>
              <a:t>საკომპენსაციო მოთხოვნები</a:t>
            </a:r>
            <a:r>
              <a:rPr lang="ka-GE" sz="1600" dirty="0">
                <a:solidFill>
                  <a:schemeClr val="accent1">
                    <a:lumMod val="75000"/>
                  </a:schemeClr>
                </a:solidFill>
              </a:rPr>
              <a:t>,  მცირდება იმგვარად რომ ხდება 50 000 ტონაზე ნაკლები მოცემულ (</a:t>
            </a:r>
            <a:r>
              <a:rPr lang="en-US" sz="1600" dirty="0">
                <a:solidFill>
                  <a:schemeClr val="accent1">
                    <a:lumMod val="75000"/>
                  </a:schemeClr>
                </a:solidFill>
              </a:rPr>
              <a:t>y) </a:t>
            </a:r>
            <a:r>
              <a:rPr lang="ka-GE" sz="1600" dirty="0">
                <a:solidFill>
                  <a:schemeClr val="accent1">
                    <a:lumMod val="75000"/>
                  </a:schemeClr>
                </a:solidFill>
              </a:rPr>
              <a:t>წელს და მომდევნო (</a:t>
            </a:r>
            <a:r>
              <a:rPr lang="en-US" sz="1600" dirty="0">
                <a:solidFill>
                  <a:schemeClr val="accent1">
                    <a:lumMod val="75000"/>
                  </a:schemeClr>
                </a:solidFill>
              </a:rPr>
              <a:t>y+1) </a:t>
            </a:r>
            <a:r>
              <a:rPr lang="ka-GE" sz="1600" dirty="0">
                <a:solidFill>
                  <a:schemeClr val="accent1">
                    <a:lumMod val="75000"/>
                  </a:schemeClr>
                </a:solidFill>
              </a:rPr>
              <a:t>წელს,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უფლებამოსილია შეცვალოს მონიტორინგის მეთოდი რიგით მესამე კალენდარული წლის (</a:t>
            </a:r>
            <a:r>
              <a:rPr lang="en-US" sz="1600" dirty="0">
                <a:solidFill>
                  <a:schemeClr val="accent1">
                    <a:lumMod val="75000"/>
                  </a:schemeClr>
                </a:solidFill>
              </a:rPr>
              <a:t>y+3) 1 </a:t>
            </a:r>
            <a:r>
              <a:rPr lang="ka-GE" sz="1600" dirty="0">
                <a:solidFill>
                  <a:schemeClr val="accent1">
                    <a:lumMod val="75000"/>
                  </a:schemeClr>
                </a:solidFill>
              </a:rPr>
              <a:t>იანვრიდან.  თუკი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გადაწყვეტს მონიტორინგის მეთოდის ამგვარად შეცვლას, იგი ვალდებულია სააგენტოს დასამტკიცებლად წარუდგინოს გამონაბოლქვის მონიტორინგის განახლებული გეგმა რიგით მეორე კალენდარული წლის (</a:t>
            </a:r>
            <a:r>
              <a:rPr lang="en-US" sz="1600" dirty="0">
                <a:solidFill>
                  <a:schemeClr val="accent1">
                    <a:lumMod val="75000"/>
                  </a:schemeClr>
                </a:solidFill>
              </a:rPr>
              <a:t>y+2) 30 </a:t>
            </a:r>
            <a:r>
              <a:rPr lang="ka-GE" sz="1600" dirty="0">
                <a:solidFill>
                  <a:schemeClr val="accent1">
                    <a:lumMod val="75000"/>
                  </a:schemeClr>
                </a:solidFill>
              </a:rPr>
              <a:t>სექტემბრამდე.</a:t>
            </a: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II- MRV</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354" y="6265077"/>
            <a:ext cx="2515820" cy="570253"/>
          </a:xfrm>
          <a:prstGeom prst="rect">
            <a:avLst/>
          </a:prstGeom>
        </p:spPr>
      </p:pic>
    </p:spTree>
    <p:extLst>
      <p:ext uri="{BB962C8B-B14F-4D97-AF65-F5344CB8AC3E}">
        <p14:creationId xmlns:p14="http://schemas.microsoft.com/office/powerpoint/2010/main" val="2209422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1953641"/>
            <a:ext cx="10515600" cy="4351338"/>
          </a:xfrm>
        </p:spPr>
        <p:txBody>
          <a:bodyPr>
            <a:normAutofit/>
          </a:bodyPr>
          <a:lstStyle/>
          <a:p>
            <a:pPr marL="0" indent="0" algn="just">
              <a:buNone/>
            </a:pPr>
            <a:r>
              <a:rPr lang="ka-GE" sz="1600" dirty="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რომელიც არ წარმოადგენს ახალ </a:t>
            </a:r>
            <a:r>
              <a:rPr lang="ka-GE" sz="1600" dirty="0" err="1">
                <a:solidFill>
                  <a:schemeClr val="accent1">
                    <a:lumMod val="75000"/>
                  </a:schemeClr>
                </a:solidFill>
              </a:rPr>
              <a:t>ექსპლუატანტს</a:t>
            </a:r>
            <a:r>
              <a:rPr lang="ka-GE" sz="1600" dirty="0">
                <a:solidFill>
                  <a:schemeClr val="accent1">
                    <a:lumMod val="75000"/>
                  </a:schemeClr>
                </a:solidFill>
              </a:rPr>
              <a:t> და რომლის მიმართაც ამ წესის ამოქმედების შემდეგ პირველად გავრცელდება ამ წესის </a:t>
            </a:r>
            <a:r>
              <a:rPr lang="ka-GE" sz="1600" dirty="0" smtClean="0">
                <a:solidFill>
                  <a:schemeClr val="accent1">
                    <a:lumMod val="75000"/>
                  </a:schemeClr>
                </a:solidFill>
              </a:rPr>
              <a:t>მოთხოვნები, </a:t>
            </a:r>
            <a:r>
              <a:rPr lang="ka-GE" sz="1600" dirty="0">
                <a:solidFill>
                  <a:schemeClr val="accent1">
                    <a:lumMod val="75000"/>
                  </a:schemeClr>
                </a:solidFill>
              </a:rPr>
              <a:t>უფლებამოსილია გამოიყენოს საწვავის ხარჯვის მონიტორინგის </a:t>
            </a:r>
            <a:r>
              <a:rPr lang="ka-GE" sz="1600" dirty="0" smtClean="0">
                <a:solidFill>
                  <a:schemeClr val="accent1">
                    <a:lumMod val="75000"/>
                  </a:schemeClr>
                </a:solidFill>
              </a:rPr>
              <a:t>მეთოდი ან </a:t>
            </a:r>
            <a:r>
              <a:rPr lang="en-US" sz="1600" dirty="0">
                <a:solidFill>
                  <a:schemeClr val="accent1">
                    <a:lumMod val="75000"/>
                  </a:schemeClr>
                </a:solidFill>
              </a:rPr>
              <a:t>CERT </a:t>
            </a:r>
            <a:r>
              <a:rPr lang="ka-GE" sz="1600" dirty="0" smtClean="0">
                <a:solidFill>
                  <a:schemeClr val="accent1">
                    <a:lumMod val="75000"/>
                  </a:schemeClr>
                </a:solidFill>
              </a:rPr>
              <a:t>პროგრამა, </a:t>
            </a:r>
            <a:r>
              <a:rPr lang="ka-GE" sz="1600" dirty="0">
                <a:solidFill>
                  <a:schemeClr val="accent1">
                    <a:lumMod val="75000"/>
                  </a:schemeClr>
                </a:solidFill>
              </a:rPr>
              <a:t>მხოლოდ პირველი ანგარიშგების წლისთვის</a:t>
            </a:r>
            <a:r>
              <a:rPr lang="ka-GE" sz="1600" dirty="0" smtClean="0">
                <a:solidFill>
                  <a:schemeClr val="accent1">
                    <a:lumMod val="75000"/>
                  </a:schemeClr>
                </a:solidFill>
              </a:rPr>
              <a:t>.</a:t>
            </a:r>
            <a:endParaRPr lang="en-US" sz="1600" dirty="0" smtClean="0">
              <a:solidFill>
                <a:schemeClr val="accent1">
                  <a:lumMod val="75000"/>
                </a:schemeClr>
              </a:solidFill>
            </a:endParaRPr>
          </a:p>
          <a:p>
            <a:pPr marL="0" indent="0" algn="just">
              <a:buNone/>
            </a:pPr>
            <a:endParaRPr lang="en-US" sz="1600" dirty="0">
              <a:solidFill>
                <a:schemeClr val="accent1">
                  <a:lumMod val="75000"/>
                </a:schemeClr>
              </a:solidFill>
            </a:endParaRPr>
          </a:p>
          <a:p>
            <a:pPr marL="0" indent="0" algn="just">
              <a:buNone/>
            </a:pPr>
            <a:r>
              <a:rPr lang="ka-GE" sz="1600" dirty="0">
                <a:solidFill>
                  <a:schemeClr val="accent1">
                    <a:lumMod val="75000"/>
                  </a:schemeClr>
                </a:solidFill>
              </a:rPr>
              <a:t>თუ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რომელიც არ წარმოადგენს ახალ </a:t>
            </a:r>
            <a:r>
              <a:rPr lang="ka-GE" sz="1600" dirty="0" err="1">
                <a:solidFill>
                  <a:schemeClr val="accent1">
                    <a:lumMod val="75000"/>
                  </a:schemeClr>
                </a:solidFill>
              </a:rPr>
              <a:t>ექსპლუატანტს</a:t>
            </a:r>
            <a:r>
              <a:rPr lang="ka-GE" sz="1600" dirty="0">
                <a:solidFill>
                  <a:schemeClr val="accent1">
                    <a:lumMod val="75000"/>
                  </a:schemeClr>
                </a:solidFill>
              </a:rPr>
              <a:t> და რომლის მიმართაც ამ წესის ამოქმედების შემდეგ პირველად გავრცელდება ამ წესის </a:t>
            </a:r>
            <a:r>
              <a:rPr lang="ka-GE" sz="1600" dirty="0" smtClean="0">
                <a:solidFill>
                  <a:schemeClr val="accent1">
                    <a:lumMod val="75000"/>
                  </a:schemeClr>
                </a:solidFill>
              </a:rPr>
              <a:t>მოთხოვნები, </a:t>
            </a:r>
            <a:r>
              <a:rPr lang="ka-GE" sz="1600" dirty="0">
                <a:solidFill>
                  <a:schemeClr val="accent1">
                    <a:lumMod val="75000"/>
                  </a:schemeClr>
                </a:solidFill>
              </a:rPr>
              <a:t>არ ფლობს საკმარის დოკუმენტაციას საწვავის ხარჯვის მონიტორინგის მეთოდის გამოსაყენებლად, უფლებამოსილია, სააგენტოს თანხმობით, გამოიყენოს </a:t>
            </a:r>
            <a:r>
              <a:rPr lang="en-US" sz="1600" dirty="0">
                <a:solidFill>
                  <a:schemeClr val="accent1">
                    <a:lumMod val="75000"/>
                  </a:schemeClr>
                </a:solidFill>
              </a:rPr>
              <a:t>CERT </a:t>
            </a:r>
            <a:r>
              <a:rPr lang="ka-GE" sz="1600" dirty="0">
                <a:solidFill>
                  <a:schemeClr val="accent1">
                    <a:lumMod val="75000"/>
                  </a:schemeClr>
                </a:solidFill>
              </a:rPr>
              <a:t>პროგრამა, მომდევნო ანგარიშგების წლის (</a:t>
            </a:r>
            <a:r>
              <a:rPr lang="en-US" sz="1600" dirty="0">
                <a:solidFill>
                  <a:schemeClr val="accent1">
                    <a:lumMod val="75000"/>
                  </a:schemeClr>
                </a:solidFill>
              </a:rPr>
              <a:t>y+1) 30 </a:t>
            </a:r>
            <a:r>
              <a:rPr lang="ka-GE" sz="1600" dirty="0">
                <a:solidFill>
                  <a:schemeClr val="accent1">
                    <a:lumMod val="75000"/>
                  </a:schemeClr>
                </a:solidFill>
              </a:rPr>
              <a:t>ივნისამდე.</a:t>
            </a: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II- MRV</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922" y="6110120"/>
            <a:ext cx="2515820" cy="570253"/>
          </a:xfrm>
          <a:prstGeom prst="rect">
            <a:avLst/>
          </a:prstGeom>
        </p:spPr>
      </p:pic>
    </p:spTree>
    <p:extLst>
      <p:ext uri="{BB962C8B-B14F-4D97-AF65-F5344CB8AC3E}">
        <p14:creationId xmlns:p14="http://schemas.microsoft.com/office/powerpoint/2010/main" val="582224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1953641"/>
            <a:ext cx="10515600" cy="4351338"/>
          </a:xfrm>
        </p:spPr>
        <p:txBody>
          <a:bodyPr>
            <a:normAutofit/>
          </a:bodyPr>
          <a:lstStyle/>
          <a:p>
            <a:pPr marL="0" indent="0" algn="just">
              <a:buNone/>
            </a:pPr>
            <a:r>
              <a:rPr lang="ka-GE" sz="1600" b="1" dirty="0">
                <a:solidFill>
                  <a:schemeClr val="accent1">
                    <a:lumMod val="75000"/>
                  </a:schemeClr>
                </a:solidFill>
              </a:rPr>
              <a:t>მუხლი 10. გამონაბოლქვის მონიტორინგის </a:t>
            </a:r>
            <a:r>
              <a:rPr lang="ka-GE" sz="1600" b="1" dirty="0" smtClean="0">
                <a:solidFill>
                  <a:schemeClr val="accent1">
                    <a:lumMod val="75000"/>
                  </a:schemeClr>
                </a:solidFill>
              </a:rPr>
              <a:t>გეგმა</a:t>
            </a:r>
            <a:r>
              <a:rPr lang="en-US" sz="1600" b="1" dirty="0" smtClean="0">
                <a:solidFill>
                  <a:schemeClr val="accent1">
                    <a:lumMod val="75000"/>
                  </a:schemeClr>
                </a:solidFill>
              </a:rPr>
              <a:t> (EMP)</a:t>
            </a:r>
          </a:p>
          <a:p>
            <a:pPr marL="0" indent="0" algn="just">
              <a:buNone/>
            </a:pPr>
            <a:r>
              <a:rPr lang="ka-GE" sz="1600" dirty="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გამონაბოლქვის მონიტორინგის გეგმა სააგენტოს წარუდგინოს </a:t>
            </a:r>
            <a:r>
              <a:rPr lang="ka-GE" sz="1600" dirty="0" smtClean="0">
                <a:solidFill>
                  <a:schemeClr val="accent1">
                    <a:lumMod val="75000"/>
                  </a:schemeClr>
                </a:solidFill>
              </a:rPr>
              <a:t>დასამტკიცებლად</a:t>
            </a:r>
            <a:r>
              <a:rPr lang="en-US" sz="1600" dirty="0" smtClean="0">
                <a:solidFill>
                  <a:schemeClr val="accent1">
                    <a:lumMod val="75000"/>
                  </a:schemeClr>
                </a:solidFill>
              </a:rPr>
              <a:t>. </a:t>
            </a:r>
          </a:p>
          <a:p>
            <a:pPr marL="0" indent="0" algn="just">
              <a:buNone/>
            </a:pPr>
            <a:r>
              <a:rPr lang="ka-GE" sz="1600" dirty="0" smtClean="0">
                <a:solidFill>
                  <a:schemeClr val="accent1">
                    <a:lumMod val="75000"/>
                  </a:schemeClr>
                </a:solidFill>
              </a:rPr>
              <a:t>გამონაბოლქვის </a:t>
            </a:r>
            <a:r>
              <a:rPr lang="ka-GE" sz="1600" dirty="0">
                <a:solidFill>
                  <a:schemeClr val="accent1">
                    <a:lumMod val="75000"/>
                  </a:schemeClr>
                </a:solidFill>
              </a:rPr>
              <a:t>მონიტორინგის გეგმა უნდა შეიცავდეს </a:t>
            </a:r>
            <a:r>
              <a:rPr lang="ka-GE" sz="1600" dirty="0" smtClean="0">
                <a:solidFill>
                  <a:schemeClr val="accent1">
                    <a:lumMod val="75000"/>
                  </a:schemeClr>
                </a:solidFill>
              </a:rPr>
              <a:t>წესის </a:t>
            </a:r>
            <a:r>
              <a:rPr lang="ka-GE" sz="1600" dirty="0">
                <a:solidFill>
                  <a:schemeClr val="accent1">
                    <a:lumMod val="75000"/>
                  </a:schemeClr>
                </a:solidFill>
              </a:rPr>
              <a:t>დანართ №5-ში მოცემულ ინფორმაციას</a:t>
            </a:r>
            <a:r>
              <a:rPr lang="ka-GE" sz="1600" dirty="0" smtClean="0">
                <a:solidFill>
                  <a:schemeClr val="accent1">
                    <a:lumMod val="75000"/>
                  </a:schemeClr>
                </a:solidFill>
              </a:rPr>
              <a:t>.</a:t>
            </a:r>
            <a:endParaRPr lang="en-US" sz="1600" dirty="0" smtClean="0">
              <a:solidFill>
                <a:schemeClr val="accent1">
                  <a:lumMod val="75000"/>
                </a:schemeClr>
              </a:solidFill>
            </a:endParaRPr>
          </a:p>
          <a:p>
            <a:pPr marL="0" indent="0" algn="just">
              <a:buNone/>
            </a:pPr>
            <a:endParaRPr lang="en-US" sz="1600" dirty="0" smtClean="0">
              <a:solidFill>
                <a:schemeClr val="accent1">
                  <a:lumMod val="75000"/>
                </a:schemeClr>
              </a:solidFill>
            </a:endParaRPr>
          </a:p>
          <a:p>
            <a:pPr marL="0" indent="0" algn="just">
              <a:buNone/>
            </a:pPr>
            <a:r>
              <a:rPr lang="en-US" sz="1600" dirty="0" smtClean="0">
                <a:solidFill>
                  <a:schemeClr val="accent1">
                    <a:lumMod val="75000"/>
                  </a:schemeClr>
                </a:solidFill>
              </a:rPr>
              <a:t>EMP-</a:t>
            </a:r>
            <a:r>
              <a:rPr lang="ka-GE" sz="1600" dirty="0" smtClean="0">
                <a:solidFill>
                  <a:schemeClr val="accent1">
                    <a:lumMod val="75000"/>
                  </a:schemeClr>
                </a:solidFill>
              </a:rPr>
              <a:t>ის ფორმის ელ ვერსია ხელმისაწვდომია შემდეგ ბმულზე: </a:t>
            </a:r>
            <a:r>
              <a:rPr lang="en-US" sz="1600" dirty="0">
                <a:solidFill>
                  <a:schemeClr val="accent1">
                    <a:lumMod val="75000"/>
                  </a:schemeClr>
                </a:solidFill>
                <a:hlinkClick r:id="rId4"/>
              </a:rPr>
              <a:t>https://</a:t>
            </a:r>
            <a:r>
              <a:rPr lang="en-US" sz="1600" dirty="0" smtClean="0">
                <a:solidFill>
                  <a:schemeClr val="accent1">
                    <a:lumMod val="75000"/>
                  </a:schemeClr>
                </a:solidFill>
                <a:hlinkClick r:id="rId4"/>
              </a:rPr>
              <a:t>www.icao.int/environmental-protection/CORSIA/Pages/Templates.aspx</a:t>
            </a:r>
            <a:r>
              <a:rPr lang="ka-GE" sz="1600" dirty="0" smtClean="0">
                <a:solidFill>
                  <a:schemeClr val="accent1">
                    <a:lumMod val="75000"/>
                  </a:schemeClr>
                </a:solidFill>
              </a:rPr>
              <a:t> </a:t>
            </a:r>
            <a:endParaRPr lang="en-US" sz="1600" dirty="0">
              <a:solidFill>
                <a:schemeClr val="accent1">
                  <a:lumMod val="75000"/>
                </a:schemeClr>
              </a:solidFill>
            </a:endParaRPr>
          </a:p>
          <a:p>
            <a:pPr marL="0" indent="0" algn="just">
              <a:buNone/>
            </a:pPr>
            <a:endParaRPr lang="ka-GE" sz="1600" dirty="0" smtClean="0">
              <a:solidFill>
                <a:schemeClr val="accent1">
                  <a:lumMod val="75000"/>
                </a:schemeClr>
              </a:solidFill>
            </a:endParaRPr>
          </a:p>
          <a:p>
            <a:pPr marL="0" indent="0" algn="just">
              <a:buNone/>
            </a:pPr>
            <a:r>
              <a:rPr lang="ka-GE" sz="1600" dirty="0" smtClean="0">
                <a:solidFill>
                  <a:schemeClr val="accent1">
                    <a:lumMod val="75000"/>
                  </a:schemeClr>
                </a:solidFill>
              </a:rPr>
              <a:t>სხ-ის </a:t>
            </a:r>
            <a:r>
              <a:rPr lang="ka-GE" sz="1600" dirty="0">
                <a:solidFill>
                  <a:schemeClr val="accent1">
                    <a:lumMod val="75000"/>
                  </a:schemeClr>
                </a:solidFill>
              </a:rPr>
              <a:t>ახალი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სააგენტოს  დასამტკიცებლად წარუდგინოს გამონაბოლქვის მონიტორინგის გეგმა მის მიმართ ამ წესის გავრცელებიდან </a:t>
            </a:r>
            <a:r>
              <a:rPr lang="en-US" sz="1600" dirty="0">
                <a:solidFill>
                  <a:schemeClr val="accent1">
                    <a:lumMod val="75000"/>
                  </a:schemeClr>
                </a:solidFill>
              </a:rPr>
              <a:t>3</a:t>
            </a:r>
            <a:r>
              <a:rPr lang="ka-GE" sz="1600" dirty="0" smtClean="0">
                <a:solidFill>
                  <a:schemeClr val="accent1">
                    <a:lumMod val="75000"/>
                  </a:schemeClr>
                </a:solidFill>
              </a:rPr>
              <a:t> </a:t>
            </a:r>
            <a:r>
              <a:rPr lang="ka-GE" sz="1600" dirty="0">
                <a:solidFill>
                  <a:schemeClr val="accent1">
                    <a:lumMod val="75000"/>
                  </a:schemeClr>
                </a:solidFill>
              </a:rPr>
              <a:t>თვის </a:t>
            </a:r>
            <a:r>
              <a:rPr lang="ka-GE" sz="1600" dirty="0" smtClean="0">
                <a:solidFill>
                  <a:schemeClr val="accent1">
                    <a:lumMod val="75000"/>
                  </a:schemeClr>
                </a:solidFill>
              </a:rPr>
              <a:t>განმავლობაში</a:t>
            </a:r>
            <a:r>
              <a:rPr lang="en-US" sz="1600" dirty="0" smtClean="0">
                <a:solidFill>
                  <a:schemeClr val="accent1">
                    <a:lumMod val="75000"/>
                  </a:schemeClr>
                </a:solidFill>
              </a:rPr>
              <a:t>.</a:t>
            </a:r>
          </a:p>
          <a:p>
            <a:pPr marL="0" indent="0" algn="just">
              <a:buNone/>
            </a:pPr>
            <a:endParaRPr lang="en-US" sz="1600" dirty="0">
              <a:solidFill>
                <a:schemeClr val="accent1">
                  <a:lumMod val="75000"/>
                </a:schemeClr>
              </a:solidFill>
            </a:endParaRPr>
          </a:p>
          <a:p>
            <a:pPr marL="0" indent="0" algn="just">
              <a:buNone/>
            </a:pPr>
            <a:endParaRPr lang="ka-GE" sz="1600" dirty="0">
              <a:solidFill>
                <a:schemeClr val="accent1">
                  <a:lumMod val="75000"/>
                </a:schemeClr>
              </a:solidFill>
            </a:endParaRP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II- MRV</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6922" y="6110120"/>
            <a:ext cx="2515820" cy="570253"/>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434111715"/>
              </p:ext>
            </p:extLst>
          </p:nvPr>
        </p:nvGraphicFramePr>
        <p:xfrm>
          <a:off x="10238232" y="2803525"/>
          <a:ext cx="914400" cy="792163"/>
        </p:xfrm>
        <a:graphic>
          <a:graphicData uri="http://schemas.openxmlformats.org/presentationml/2006/ole">
            <mc:AlternateContent xmlns:mc="http://schemas.openxmlformats.org/markup-compatibility/2006">
              <mc:Choice xmlns:v="urn:schemas-microsoft-com:vml" Requires="v">
                <p:oleObj spid="_x0000_s3087" name="Acrobat Document" showAsIcon="1" r:id="rId6" imgW="914400" imgH="792360" progId="Acrobat.Document.DC">
                  <p:embed/>
                </p:oleObj>
              </mc:Choice>
              <mc:Fallback>
                <p:oleObj name="Acrobat Document" showAsIcon="1" r:id="rId6" imgW="914400" imgH="792360" progId="Acrobat.Document.DC">
                  <p:embed/>
                  <p:pic>
                    <p:nvPicPr>
                      <p:cNvPr id="0" name=""/>
                      <p:cNvPicPr/>
                      <p:nvPr/>
                    </p:nvPicPr>
                    <p:blipFill>
                      <a:blip r:embed="rId7"/>
                      <a:stretch>
                        <a:fillRect/>
                      </a:stretch>
                    </p:blipFill>
                    <p:spPr>
                      <a:xfrm>
                        <a:off x="10238232" y="280352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069254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1953641"/>
            <a:ext cx="10515600" cy="4351338"/>
          </a:xfrm>
        </p:spPr>
        <p:txBody>
          <a:bodyPr>
            <a:normAutofit/>
          </a:bodyPr>
          <a:lstStyle/>
          <a:p>
            <a:pPr marL="0" indent="0" algn="just">
              <a:buNone/>
            </a:pPr>
            <a:r>
              <a:rPr lang="ka-GE" sz="1600" b="1" dirty="0">
                <a:solidFill>
                  <a:schemeClr val="accent1">
                    <a:lumMod val="75000"/>
                  </a:schemeClr>
                </a:solidFill>
              </a:rPr>
              <a:t>მუხლი 11. ნახშირორჟანგის გამონაბოლქვის გამოთვლა სხ-ის მიერ გახარჯული საწვავის მიხედვით</a:t>
            </a:r>
            <a:endParaRPr lang="en-US" sz="1600" b="1" dirty="0">
              <a:solidFill>
                <a:schemeClr val="accent1">
                  <a:lumMod val="75000"/>
                </a:schemeClr>
              </a:solidFill>
            </a:endParaRPr>
          </a:p>
          <a:p>
            <a:pPr marL="0" indent="0" algn="just">
              <a:buNone/>
            </a:pPr>
            <a:endParaRPr lang="ka-GE" sz="1600" dirty="0" smtClean="0">
              <a:solidFill>
                <a:schemeClr val="accent1">
                  <a:lumMod val="75000"/>
                </a:schemeClr>
              </a:solidFill>
            </a:endParaRPr>
          </a:p>
          <a:p>
            <a:pPr marL="0" indent="0" algn="just">
              <a:buNone/>
            </a:pPr>
            <a:r>
              <a:rPr lang="ka-GE" sz="1600" dirty="0">
                <a:solidFill>
                  <a:schemeClr val="accent1">
                    <a:lumMod val="75000"/>
                  </a:schemeClr>
                </a:solidFill>
              </a:rPr>
              <a:t>1. იმ შემთხვევაში, როცა სხ-ში ჩასხმული საწვავის ოდენობა მითითებულია მოცულობის ერთეულებში, სხ-ის </a:t>
            </a:r>
            <a:r>
              <a:rPr lang="ka-GE" sz="1600" dirty="0" err="1">
                <a:solidFill>
                  <a:schemeClr val="accent1">
                    <a:lumMod val="75000"/>
                  </a:schemeClr>
                </a:solidFill>
              </a:rPr>
              <a:t>ექსპლუატანტმა</a:t>
            </a:r>
            <a:r>
              <a:rPr lang="ka-GE" sz="1600" dirty="0">
                <a:solidFill>
                  <a:schemeClr val="accent1">
                    <a:lumMod val="75000"/>
                  </a:schemeClr>
                </a:solidFill>
              </a:rPr>
              <a:t> ამავე საწვავის მასის გამოსათვლელად უნდა გამოიყენოს საწვავის სიმკვრივის მაჩვენებელი.</a:t>
            </a:r>
          </a:p>
          <a:p>
            <a:pPr marL="0" indent="0" algn="just">
              <a:buNone/>
            </a:pPr>
            <a:r>
              <a:rPr lang="ka-GE" sz="1600" dirty="0">
                <a:solidFill>
                  <a:schemeClr val="accent1">
                    <a:lumMod val="75000"/>
                  </a:schemeClr>
                </a:solidFill>
              </a:rPr>
              <a:t>2. სხ-ის </a:t>
            </a:r>
            <a:r>
              <a:rPr lang="ka-GE" sz="1600" dirty="0" err="1">
                <a:solidFill>
                  <a:schemeClr val="accent1">
                    <a:lumMod val="75000"/>
                  </a:schemeClr>
                </a:solidFill>
              </a:rPr>
              <a:t>ექსპლუატანტმა</a:t>
            </a:r>
            <a:r>
              <a:rPr lang="ka-GE" sz="1600" dirty="0">
                <a:solidFill>
                  <a:schemeClr val="accent1">
                    <a:lumMod val="75000"/>
                  </a:schemeClr>
                </a:solidFill>
              </a:rPr>
              <a:t> თითოეულ შემთხვევაში საბორტო ან ტექნიკურ ჟურნალში უნდა მიუთითოს საწვავის სიმკვრივის ის მაჩვენებელი, რომელიც გამოიყენება საექსპლუატაციო და უსაფრთხოების მიზნებისთვის. საწვავის სიმკვრივის მაჩვენებელს შესაძლოა ჰქონდეს ფაქტობრივი ან 0,8 კგ/ლ-ის ტოლი სტანდარტული მნიშვნელობა. ფაქტობრივი ან სტანდარტული სიმკვრივის მაჩვენებლის გამოყენების პროცედურა  დეტალურად უნდა იყოს აღწერილი გამონაბოლქვის მონიტორინგის გეგმაში, სხ-ის </a:t>
            </a:r>
            <a:r>
              <a:rPr lang="ka-GE" sz="1600" dirty="0" err="1">
                <a:solidFill>
                  <a:schemeClr val="accent1">
                    <a:lumMod val="75000"/>
                  </a:schemeClr>
                </a:solidFill>
              </a:rPr>
              <a:t>ექსპლუატანტის</a:t>
            </a:r>
            <a:r>
              <a:rPr lang="ka-GE" sz="1600" dirty="0">
                <a:solidFill>
                  <a:schemeClr val="accent1">
                    <a:lumMod val="75000"/>
                  </a:schemeClr>
                </a:solidFill>
              </a:rPr>
              <a:t> შესაბამის დოკუმენტაციაზე მითითებით</a:t>
            </a:r>
            <a:r>
              <a:rPr lang="ka-GE" sz="1600" dirty="0" smtClean="0">
                <a:solidFill>
                  <a:schemeClr val="accent1">
                    <a:lumMod val="75000"/>
                  </a:schemeClr>
                </a:solidFill>
              </a:rPr>
              <a:t>.</a:t>
            </a:r>
          </a:p>
          <a:p>
            <a:pPr marL="0" indent="0" algn="just">
              <a:buNone/>
            </a:pPr>
            <a:endParaRPr lang="ka-GE" sz="1600" dirty="0">
              <a:solidFill>
                <a:schemeClr val="accent1">
                  <a:lumMod val="75000"/>
                </a:schemeClr>
              </a:solidFill>
            </a:endParaRPr>
          </a:p>
          <a:p>
            <a:pPr marL="0" indent="0" algn="just">
              <a:buNone/>
            </a:pPr>
            <a:endParaRPr lang="ka-GE" sz="1600" dirty="0">
              <a:solidFill>
                <a:schemeClr val="accent1">
                  <a:lumMod val="75000"/>
                </a:schemeClr>
              </a:solidFill>
            </a:endParaRP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II- MRV</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922" y="6110120"/>
            <a:ext cx="2515820" cy="570253"/>
          </a:xfrm>
          <a:prstGeom prst="rect">
            <a:avLst/>
          </a:prstGeom>
        </p:spPr>
      </p:pic>
    </p:spTree>
    <p:extLst>
      <p:ext uri="{BB962C8B-B14F-4D97-AF65-F5344CB8AC3E}">
        <p14:creationId xmlns:p14="http://schemas.microsoft.com/office/powerpoint/2010/main" val="1634982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1953641"/>
            <a:ext cx="10515600" cy="4351338"/>
          </a:xfrm>
        </p:spPr>
        <p:txBody>
          <a:bodyPr>
            <a:normAutofit fontScale="92500" lnSpcReduction="20000"/>
          </a:bodyPr>
          <a:lstStyle/>
          <a:p>
            <a:pPr marL="0" indent="0" algn="just">
              <a:buNone/>
            </a:pPr>
            <a:r>
              <a:rPr lang="ka-GE" sz="1600" b="1" dirty="0">
                <a:solidFill>
                  <a:schemeClr val="accent1">
                    <a:lumMod val="75000"/>
                  </a:schemeClr>
                </a:solidFill>
              </a:rPr>
              <a:t>მუხლი 11. ნახშირორჟანგის გამონაბოლქვის გამოთვლა სხ-ის მიერ გახარჯული საწვავის მიხედვით</a:t>
            </a:r>
            <a:endParaRPr lang="en-US" sz="1600" b="1" dirty="0">
              <a:solidFill>
                <a:schemeClr val="accent1">
                  <a:lumMod val="75000"/>
                </a:schemeClr>
              </a:solidFill>
            </a:endParaRPr>
          </a:p>
          <a:p>
            <a:pPr marL="0" indent="0" algn="just">
              <a:buNone/>
            </a:pPr>
            <a:r>
              <a:rPr lang="ka-GE" sz="1600" dirty="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რომელიც იყენებს საწვავის ხარჯვის მონიტორინგის მეთოდს, ვალდებულია საერთაშორისო ფრენებზე გამოყოფილი ნახშირორჟანგის გამონაბოლქვის ოდენობა გამოითვალოს №6 ფორმულის მიხედვით, რომელიც მოცემულია </a:t>
            </a:r>
            <a:r>
              <a:rPr lang="ka-GE" sz="1600" dirty="0" smtClean="0">
                <a:solidFill>
                  <a:schemeClr val="accent1">
                    <a:lumMod val="75000"/>
                  </a:schemeClr>
                </a:solidFill>
              </a:rPr>
              <a:t>წესის </a:t>
            </a:r>
            <a:r>
              <a:rPr lang="ka-GE" sz="1600" dirty="0">
                <a:solidFill>
                  <a:schemeClr val="accent1">
                    <a:lumMod val="75000"/>
                  </a:schemeClr>
                </a:solidFill>
              </a:rPr>
              <a:t>დანართ №</a:t>
            </a:r>
            <a:r>
              <a:rPr lang="ka-GE" sz="1600" dirty="0" smtClean="0">
                <a:solidFill>
                  <a:schemeClr val="accent1">
                    <a:lumMod val="75000"/>
                  </a:schemeClr>
                </a:solidFill>
              </a:rPr>
              <a:t>2-ში:</a:t>
            </a:r>
          </a:p>
          <a:p>
            <a:pPr marL="0" indent="0" algn="just">
              <a:buNone/>
            </a:pPr>
            <a:r>
              <a:rPr lang="ka-GE" sz="1600" dirty="0" smtClean="0">
                <a:solidFill>
                  <a:schemeClr val="accent1">
                    <a:lumMod val="75000"/>
                  </a:schemeClr>
                </a:solidFill>
              </a:rPr>
              <a:t>ფორმულა </a:t>
            </a:r>
            <a:r>
              <a:rPr lang="ka-GE" sz="1600" dirty="0">
                <a:solidFill>
                  <a:schemeClr val="accent1">
                    <a:lumMod val="75000"/>
                  </a:schemeClr>
                </a:solidFill>
              </a:rPr>
              <a:t>№6:</a:t>
            </a:r>
          </a:p>
          <a:p>
            <a:pPr marL="0" indent="0" algn="just">
              <a:buNone/>
            </a:pPr>
            <a:endParaRPr lang="ka-GE" sz="1600" dirty="0">
              <a:solidFill>
                <a:schemeClr val="accent1">
                  <a:lumMod val="75000"/>
                </a:schemeClr>
              </a:solidFill>
            </a:endParaRPr>
          </a:p>
          <a:p>
            <a:pPr marL="0" indent="0" algn="just">
              <a:buNone/>
            </a:pPr>
            <a:endParaRPr lang="ka-GE" sz="1600" dirty="0" smtClean="0">
              <a:solidFill>
                <a:schemeClr val="accent1">
                  <a:lumMod val="75000"/>
                </a:schemeClr>
              </a:solidFill>
            </a:endParaRPr>
          </a:p>
          <a:p>
            <a:pPr marL="0" indent="0" algn="just">
              <a:buNone/>
            </a:pPr>
            <a:endParaRPr lang="ka-GE" sz="1600" dirty="0">
              <a:solidFill>
                <a:schemeClr val="accent1">
                  <a:lumMod val="75000"/>
                </a:schemeClr>
              </a:solidFill>
            </a:endParaRPr>
          </a:p>
          <a:p>
            <a:pPr marL="0" indent="0" algn="just">
              <a:buNone/>
            </a:pPr>
            <a:r>
              <a:rPr lang="ka-GE" sz="1600" dirty="0">
                <a:solidFill>
                  <a:schemeClr val="accent1">
                    <a:lumMod val="75000"/>
                  </a:schemeClr>
                </a:solidFill>
              </a:rPr>
              <a:t>სადაც:</a:t>
            </a:r>
          </a:p>
          <a:p>
            <a:pPr marL="0" indent="0" algn="just">
              <a:buNone/>
            </a:pPr>
            <a:r>
              <a:rPr lang="en-US" sz="1600" dirty="0">
                <a:solidFill>
                  <a:schemeClr val="accent1">
                    <a:lumMod val="75000"/>
                  </a:schemeClr>
                </a:solidFill>
              </a:rPr>
              <a:t>CO2 </a:t>
            </a:r>
            <a:r>
              <a:rPr lang="ka-GE" sz="1600" dirty="0">
                <a:solidFill>
                  <a:schemeClr val="accent1">
                    <a:lumMod val="75000"/>
                  </a:schemeClr>
                </a:solidFill>
              </a:rPr>
              <a:t>აღნიშნავს ნახშირორჟანგის გამონაბოლქვს (ტონებში);</a:t>
            </a:r>
          </a:p>
          <a:p>
            <a:pPr marL="0" indent="0" algn="just">
              <a:buNone/>
            </a:pPr>
            <a:r>
              <a:rPr lang="en-US" sz="1600" dirty="0">
                <a:solidFill>
                  <a:schemeClr val="accent1">
                    <a:lumMod val="75000"/>
                  </a:schemeClr>
                </a:solidFill>
              </a:rPr>
              <a:t>Mf </a:t>
            </a:r>
            <a:r>
              <a:rPr lang="ka-GE" sz="1600" dirty="0">
                <a:solidFill>
                  <a:schemeClr val="accent1">
                    <a:lumMod val="75000"/>
                  </a:schemeClr>
                </a:solidFill>
              </a:rPr>
              <a:t>აღნიშნავს გამოყენებული </a:t>
            </a:r>
            <a:r>
              <a:rPr lang="en-US" sz="1600" dirty="0">
                <a:solidFill>
                  <a:schemeClr val="accent1">
                    <a:lumMod val="75000"/>
                  </a:schemeClr>
                </a:solidFill>
              </a:rPr>
              <a:t>f </a:t>
            </a:r>
            <a:r>
              <a:rPr lang="ka-GE" sz="1600" dirty="0">
                <a:solidFill>
                  <a:schemeClr val="accent1">
                    <a:lumMod val="75000"/>
                  </a:schemeClr>
                </a:solidFill>
              </a:rPr>
              <a:t>საწვავის მასას (ტონებში);</a:t>
            </a:r>
          </a:p>
          <a:p>
            <a:pPr marL="0" indent="0" algn="just">
              <a:buNone/>
            </a:pPr>
            <a:r>
              <a:rPr lang="ka-GE" sz="1600" dirty="0">
                <a:solidFill>
                  <a:schemeClr val="accent1">
                    <a:lumMod val="75000"/>
                  </a:schemeClr>
                </a:solidFill>
              </a:rPr>
              <a:t>და</a:t>
            </a:r>
          </a:p>
          <a:p>
            <a:pPr marL="0" indent="0" algn="just">
              <a:buNone/>
            </a:pPr>
            <a:r>
              <a:rPr lang="en-US" sz="1600" dirty="0" err="1">
                <a:solidFill>
                  <a:schemeClr val="accent1">
                    <a:lumMod val="75000"/>
                  </a:schemeClr>
                </a:solidFill>
              </a:rPr>
              <a:t>FCFf</a:t>
            </a:r>
            <a:r>
              <a:rPr lang="en-US" sz="1600" dirty="0">
                <a:solidFill>
                  <a:schemeClr val="accent1">
                    <a:lumMod val="75000"/>
                  </a:schemeClr>
                </a:solidFill>
              </a:rPr>
              <a:t> </a:t>
            </a:r>
            <a:r>
              <a:rPr lang="ka-GE" sz="1600" dirty="0">
                <a:solidFill>
                  <a:schemeClr val="accent1">
                    <a:lumMod val="75000"/>
                  </a:schemeClr>
                </a:solidFill>
              </a:rPr>
              <a:t>აღნიშნავს მოცემული </a:t>
            </a:r>
            <a:r>
              <a:rPr lang="en-US" sz="1600" dirty="0">
                <a:solidFill>
                  <a:schemeClr val="accent1">
                    <a:lumMod val="75000"/>
                  </a:schemeClr>
                </a:solidFill>
              </a:rPr>
              <a:t>f </a:t>
            </a:r>
            <a:r>
              <a:rPr lang="ka-GE" sz="1600" dirty="0">
                <a:solidFill>
                  <a:schemeClr val="accent1">
                    <a:lumMod val="75000"/>
                  </a:schemeClr>
                </a:solidFill>
              </a:rPr>
              <a:t>საწვავის გარდაქმნის კოეფიციენტს, რომელიც </a:t>
            </a:r>
            <a:r>
              <a:rPr lang="en-US" sz="1600" dirty="0">
                <a:solidFill>
                  <a:schemeClr val="accent1">
                    <a:lumMod val="75000"/>
                  </a:schemeClr>
                </a:solidFill>
              </a:rPr>
              <a:t>Jet-A/Jet-A1/TS-1/No.3 Jet </a:t>
            </a:r>
            <a:r>
              <a:rPr lang="ka-GE" sz="1600" dirty="0">
                <a:solidFill>
                  <a:schemeClr val="accent1">
                    <a:lumMod val="75000"/>
                  </a:schemeClr>
                </a:solidFill>
              </a:rPr>
              <a:t>ტიპის საწვავისთვის უდრის 3.16-ს (კგ </a:t>
            </a:r>
            <a:r>
              <a:rPr lang="en-US" sz="1600" dirty="0">
                <a:solidFill>
                  <a:schemeClr val="accent1">
                    <a:lumMod val="75000"/>
                  </a:schemeClr>
                </a:solidFill>
              </a:rPr>
              <a:t>CO2 / </a:t>
            </a:r>
            <a:r>
              <a:rPr lang="ka-GE" sz="1600" dirty="0">
                <a:solidFill>
                  <a:schemeClr val="accent1">
                    <a:lumMod val="75000"/>
                  </a:schemeClr>
                </a:solidFill>
              </a:rPr>
              <a:t>კგ საწვავი), ხოლო </a:t>
            </a:r>
            <a:r>
              <a:rPr lang="en-US" sz="1600" dirty="0" err="1">
                <a:solidFill>
                  <a:schemeClr val="accent1">
                    <a:lumMod val="75000"/>
                  </a:schemeClr>
                </a:solidFill>
              </a:rPr>
              <a:t>AvGas</a:t>
            </a:r>
            <a:r>
              <a:rPr lang="en-US" sz="1600" dirty="0">
                <a:solidFill>
                  <a:schemeClr val="accent1">
                    <a:lumMod val="75000"/>
                  </a:schemeClr>
                </a:solidFill>
              </a:rPr>
              <a:t> </a:t>
            </a:r>
            <a:r>
              <a:rPr lang="ka-GE" sz="1600" dirty="0">
                <a:solidFill>
                  <a:schemeClr val="accent1">
                    <a:lumMod val="75000"/>
                  </a:schemeClr>
                </a:solidFill>
              </a:rPr>
              <a:t>ან </a:t>
            </a:r>
            <a:r>
              <a:rPr lang="en-US" sz="1600" dirty="0">
                <a:solidFill>
                  <a:schemeClr val="accent1">
                    <a:lumMod val="75000"/>
                  </a:schemeClr>
                </a:solidFill>
              </a:rPr>
              <a:t>Jet-B </a:t>
            </a:r>
            <a:r>
              <a:rPr lang="ka-GE" sz="1600" dirty="0">
                <a:solidFill>
                  <a:schemeClr val="accent1">
                    <a:lumMod val="75000"/>
                  </a:schemeClr>
                </a:solidFill>
              </a:rPr>
              <a:t>საწვავისთვის - 3.10-ს (კგ </a:t>
            </a:r>
            <a:r>
              <a:rPr lang="en-US" sz="1600" dirty="0">
                <a:solidFill>
                  <a:schemeClr val="accent1">
                    <a:lumMod val="75000"/>
                  </a:schemeClr>
                </a:solidFill>
              </a:rPr>
              <a:t>CO2 / </a:t>
            </a:r>
            <a:r>
              <a:rPr lang="ka-GE" sz="1600" dirty="0">
                <a:solidFill>
                  <a:schemeClr val="accent1">
                    <a:lumMod val="75000"/>
                  </a:schemeClr>
                </a:solidFill>
              </a:rPr>
              <a:t>კგ საწვავი).</a:t>
            </a:r>
          </a:p>
          <a:p>
            <a:pPr marL="0" indent="0" algn="just">
              <a:buNone/>
            </a:pPr>
            <a:r>
              <a:rPr lang="ka-GE" sz="1600" b="1" dirty="0">
                <a:solidFill>
                  <a:schemeClr val="accent1">
                    <a:lumMod val="75000"/>
                  </a:schemeClr>
                </a:solidFill>
              </a:rPr>
              <a:t>შენიშვნა: </a:t>
            </a:r>
            <a:r>
              <a:rPr lang="ka-GE" sz="1600" dirty="0">
                <a:solidFill>
                  <a:schemeClr val="accent1">
                    <a:lumMod val="75000"/>
                  </a:schemeClr>
                </a:solidFill>
              </a:rPr>
              <a:t>ნახშირორჟანგის გამონაბოლქვის გაანგარიშების მიზნით, გახარჯული საწვავის მასა მოიცავს ყველა ტიპის საავიაციო საწვავს. </a:t>
            </a:r>
          </a:p>
          <a:p>
            <a:pPr marL="0" indent="0" algn="just">
              <a:buNone/>
            </a:pPr>
            <a:endParaRPr lang="ka-GE" sz="1600" dirty="0">
              <a:solidFill>
                <a:schemeClr val="accent1">
                  <a:lumMod val="75000"/>
                </a:schemeClr>
              </a:solidFill>
            </a:endParaRPr>
          </a:p>
          <a:p>
            <a:pPr marL="0" indent="0" algn="just">
              <a:buNone/>
            </a:pPr>
            <a:endParaRPr lang="ka-GE" sz="1600" dirty="0">
              <a:solidFill>
                <a:schemeClr val="accent1">
                  <a:lumMod val="75000"/>
                </a:schemeClr>
              </a:solidFill>
            </a:endParaRP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II- MRV</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922" y="6110120"/>
            <a:ext cx="2515820" cy="570253"/>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27" y="3221863"/>
            <a:ext cx="1915478" cy="785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930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1953641"/>
            <a:ext cx="10515600" cy="4351338"/>
          </a:xfrm>
        </p:spPr>
        <p:txBody>
          <a:bodyPr>
            <a:normAutofit/>
          </a:bodyPr>
          <a:lstStyle/>
          <a:p>
            <a:pPr marL="0" indent="0" algn="just">
              <a:buNone/>
            </a:pPr>
            <a:r>
              <a:rPr lang="ka-GE" sz="1600" b="1" dirty="0">
                <a:solidFill>
                  <a:schemeClr val="accent1">
                    <a:lumMod val="75000"/>
                  </a:schemeClr>
                </a:solidFill>
              </a:rPr>
              <a:t>მუხლი 12. </a:t>
            </a:r>
            <a:r>
              <a:rPr lang="en-US" sz="1600" b="1" dirty="0">
                <a:solidFill>
                  <a:schemeClr val="accent1">
                    <a:lumMod val="75000"/>
                  </a:schemeClr>
                </a:solidFill>
              </a:rPr>
              <a:t>CORSIA-</a:t>
            </a:r>
            <a:r>
              <a:rPr lang="ka-GE" sz="1600" b="1" dirty="0">
                <a:solidFill>
                  <a:schemeClr val="accent1">
                    <a:lumMod val="75000"/>
                  </a:schemeClr>
                </a:solidFill>
              </a:rPr>
              <a:t>ს შესაბამისი საწვავის ხარჯვის მონიტორინგი</a:t>
            </a:r>
          </a:p>
          <a:p>
            <a:pPr marL="0" indent="0" algn="just">
              <a:buNone/>
            </a:pPr>
            <a:r>
              <a:rPr lang="ka-GE" sz="1600" dirty="0" smtClean="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რომელიც აპირებს  მოითხოვოს მის მიერ გამოყოფილი გამონაბოლქვის ოდენობის შემცირება </a:t>
            </a:r>
            <a:r>
              <a:rPr lang="en-US" sz="1600" dirty="0">
                <a:solidFill>
                  <a:schemeClr val="accent1">
                    <a:lumMod val="75000"/>
                  </a:schemeClr>
                </a:solidFill>
              </a:rPr>
              <a:t>CORSIA-</a:t>
            </a:r>
            <a:r>
              <a:rPr lang="ka-GE" sz="1600" dirty="0">
                <a:solidFill>
                  <a:schemeClr val="accent1">
                    <a:lumMod val="75000"/>
                  </a:schemeClr>
                </a:solidFill>
              </a:rPr>
              <a:t>ს შესაბამისი საწვავის გამოყენების ხარჯზე, ვალდებულია ამ მიზნით გამოიყენოს </a:t>
            </a:r>
            <a:r>
              <a:rPr lang="en-US" sz="1600" dirty="0">
                <a:solidFill>
                  <a:schemeClr val="accent1">
                    <a:lumMod val="75000"/>
                  </a:schemeClr>
                </a:solidFill>
              </a:rPr>
              <a:t>CORSIA-</a:t>
            </a:r>
            <a:r>
              <a:rPr lang="ka-GE" sz="1600" dirty="0">
                <a:solidFill>
                  <a:schemeClr val="accent1">
                    <a:lumMod val="75000"/>
                  </a:schemeClr>
                </a:solidFill>
              </a:rPr>
              <a:t>ს შესაბამისი </a:t>
            </a:r>
            <a:r>
              <a:rPr lang="ka-GE" sz="1600" dirty="0" smtClean="0">
                <a:solidFill>
                  <a:schemeClr val="accent1">
                    <a:lumMod val="75000"/>
                  </a:schemeClr>
                </a:solidFill>
              </a:rPr>
              <a:t>საწვავი.</a:t>
            </a:r>
          </a:p>
          <a:p>
            <a:pPr marL="0" indent="0" algn="just">
              <a:buNone/>
            </a:pPr>
            <a:r>
              <a:rPr lang="ka-GE" sz="1600" dirty="0" smtClean="0">
                <a:solidFill>
                  <a:schemeClr val="accent1">
                    <a:lumMod val="75000"/>
                  </a:schemeClr>
                </a:solidFill>
              </a:rPr>
              <a:t>სხ-ის </a:t>
            </a:r>
            <a:r>
              <a:rPr lang="ka-GE" sz="1600" dirty="0" err="1">
                <a:solidFill>
                  <a:schemeClr val="accent1">
                    <a:lumMod val="75000"/>
                  </a:schemeClr>
                </a:solidFill>
              </a:rPr>
              <a:t>ექსპლუატანტმა</a:t>
            </a:r>
            <a:r>
              <a:rPr lang="ka-GE" sz="1600" dirty="0">
                <a:solidFill>
                  <a:schemeClr val="accent1">
                    <a:lumMod val="75000"/>
                  </a:schemeClr>
                </a:solidFill>
              </a:rPr>
              <a:t> სააგენტოს უნდა წარუდგინოს მის მიერ გამოყენებული </a:t>
            </a:r>
            <a:r>
              <a:rPr lang="en-US" sz="1600" dirty="0">
                <a:solidFill>
                  <a:schemeClr val="accent1">
                    <a:lumMod val="75000"/>
                  </a:schemeClr>
                </a:solidFill>
              </a:rPr>
              <a:t>CORSIA-</a:t>
            </a:r>
            <a:r>
              <a:rPr lang="ka-GE" sz="1600" dirty="0">
                <a:solidFill>
                  <a:schemeClr val="accent1">
                    <a:lumMod val="75000"/>
                  </a:schemeClr>
                </a:solidFill>
              </a:rPr>
              <a:t>ს შესაბამისი საწვავის </a:t>
            </a:r>
            <a:r>
              <a:rPr lang="en-US" sz="1600" dirty="0">
                <a:solidFill>
                  <a:schemeClr val="accent1">
                    <a:lumMod val="75000"/>
                  </a:schemeClr>
                </a:solidFill>
              </a:rPr>
              <a:t>CORSIA-</a:t>
            </a:r>
            <a:r>
              <a:rPr lang="ka-GE" sz="1600" dirty="0">
                <a:solidFill>
                  <a:schemeClr val="accent1">
                    <a:lumMod val="75000"/>
                  </a:schemeClr>
                </a:solidFill>
              </a:rPr>
              <a:t>ს მდგრადობის კრიტერიუმებთან შესაბამისობის დამადასტურებელი დოკუმენტაცია.</a:t>
            </a:r>
          </a:p>
          <a:p>
            <a:pPr marL="0" indent="0" algn="just">
              <a:buNone/>
            </a:pPr>
            <a:endParaRPr lang="ka-GE" sz="1600" dirty="0">
              <a:solidFill>
                <a:schemeClr val="accent1">
                  <a:lumMod val="75000"/>
                </a:schemeClr>
              </a:solidFill>
            </a:endParaRPr>
          </a:p>
          <a:p>
            <a:pPr marL="0" indent="0" algn="just">
              <a:buNone/>
            </a:pPr>
            <a:r>
              <a:rPr lang="ka-GE" sz="1600" b="1" dirty="0">
                <a:solidFill>
                  <a:schemeClr val="accent1">
                    <a:lumMod val="75000"/>
                  </a:schemeClr>
                </a:solidFill>
              </a:rPr>
              <a:t>შენიშვნა: </a:t>
            </a:r>
            <a:r>
              <a:rPr lang="en-US" sz="1600" dirty="0">
                <a:solidFill>
                  <a:schemeClr val="accent1">
                    <a:lumMod val="75000"/>
                  </a:schemeClr>
                </a:solidFill>
              </a:rPr>
              <a:t>CORSIA-</a:t>
            </a:r>
            <a:r>
              <a:rPr lang="ka-GE" sz="1600" dirty="0">
                <a:solidFill>
                  <a:schemeClr val="accent1">
                    <a:lumMod val="75000"/>
                  </a:schemeClr>
                </a:solidFill>
              </a:rPr>
              <a:t>ს შესაბამისი საწვავის გამოყენების ხარჯზე გამონაბოლქვის შემცირების შესახებ სხ-ის </a:t>
            </a:r>
            <a:r>
              <a:rPr lang="ka-GE" sz="1600" dirty="0" err="1">
                <a:solidFill>
                  <a:schemeClr val="accent1">
                    <a:lumMod val="75000"/>
                  </a:schemeClr>
                </a:solidFill>
              </a:rPr>
              <a:t>ექსპლუატანტის</a:t>
            </a:r>
            <a:r>
              <a:rPr lang="ka-GE" sz="1600" dirty="0">
                <a:solidFill>
                  <a:schemeClr val="accent1">
                    <a:lumMod val="75000"/>
                  </a:schemeClr>
                </a:solidFill>
              </a:rPr>
              <a:t> მოთხოვნა უნდა ეფუძნებოდეს </a:t>
            </a:r>
            <a:r>
              <a:rPr lang="en-US" sz="1600" dirty="0">
                <a:solidFill>
                  <a:schemeClr val="accent1">
                    <a:lumMod val="75000"/>
                  </a:schemeClr>
                </a:solidFill>
              </a:rPr>
              <a:t>CORSIA-</a:t>
            </a:r>
            <a:r>
              <a:rPr lang="ka-GE" sz="1600" dirty="0">
                <a:solidFill>
                  <a:schemeClr val="accent1">
                    <a:lumMod val="75000"/>
                  </a:schemeClr>
                </a:solidFill>
              </a:rPr>
              <a:t>ს შესაბამისი საწვავის იმ მასას, რომელიც მითითებულია ამგვარი საწვავის შესყიდვის და შერევის ჩანაწერებში.</a:t>
            </a:r>
          </a:p>
          <a:p>
            <a:pPr marL="0" indent="0" algn="just">
              <a:buNone/>
            </a:pPr>
            <a:endParaRPr lang="ka-GE" sz="1600" dirty="0">
              <a:solidFill>
                <a:schemeClr val="accent1">
                  <a:lumMod val="75000"/>
                </a:schemeClr>
              </a:solidFill>
            </a:endParaRP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II- MRV</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922" y="6110120"/>
            <a:ext cx="2515820" cy="570253"/>
          </a:xfrm>
          <a:prstGeom prst="rect">
            <a:avLst/>
          </a:prstGeom>
        </p:spPr>
      </p:pic>
    </p:spTree>
    <p:extLst>
      <p:ext uri="{BB962C8B-B14F-4D97-AF65-F5344CB8AC3E}">
        <p14:creationId xmlns:p14="http://schemas.microsoft.com/office/powerpoint/2010/main" val="1429904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2154809"/>
            <a:ext cx="10515600" cy="4351338"/>
          </a:xfrm>
        </p:spPr>
        <p:txBody>
          <a:bodyPr>
            <a:normAutofit/>
          </a:bodyPr>
          <a:lstStyle/>
          <a:p>
            <a:pPr algn="just"/>
            <a:r>
              <a:rPr lang="en-US" sz="1600" dirty="0" smtClean="0">
                <a:solidFill>
                  <a:schemeClr val="accent1">
                    <a:lumMod val="75000"/>
                  </a:schemeClr>
                </a:solidFill>
                <a:latin typeface="Sylfaen" panose="010A0502050306030303" pitchFamily="18" charset="0"/>
              </a:rPr>
              <a:t>“</a:t>
            </a:r>
            <a:r>
              <a:rPr lang="ka-GE" sz="1600" dirty="0" smtClean="0">
                <a:solidFill>
                  <a:schemeClr val="accent1">
                    <a:lumMod val="75000"/>
                  </a:schemeClr>
                </a:solidFill>
                <a:latin typeface="Sylfaen" panose="010A0502050306030303" pitchFamily="18" charset="0"/>
              </a:rPr>
              <a:t>საერთაშორისო </a:t>
            </a:r>
            <a:r>
              <a:rPr lang="ka-GE" sz="1600" dirty="0">
                <a:solidFill>
                  <a:schemeClr val="accent1">
                    <a:lumMod val="75000"/>
                  </a:schemeClr>
                </a:solidFill>
                <a:latin typeface="Sylfaen" panose="010A0502050306030303" pitchFamily="18" charset="0"/>
              </a:rPr>
              <a:t>ავიაციისთვის ნახშირორჟანგის გამონაბოლქვის შემცირებისა და კომპენსაციის წესის დამტკიცების </a:t>
            </a:r>
            <a:r>
              <a:rPr lang="ka-GE" sz="1600" dirty="0" smtClean="0">
                <a:solidFill>
                  <a:schemeClr val="accent1">
                    <a:lumMod val="75000"/>
                  </a:schemeClr>
                </a:solidFill>
                <a:latin typeface="Sylfaen" panose="010A0502050306030303" pitchFamily="18" charset="0"/>
              </a:rPr>
              <a:t>შესახებ</a:t>
            </a:r>
            <a:r>
              <a:rPr lang="en-GB" sz="1600" dirty="0" smtClean="0">
                <a:solidFill>
                  <a:schemeClr val="accent1">
                    <a:lumMod val="75000"/>
                  </a:schemeClr>
                </a:solidFill>
                <a:latin typeface="Sylfaen" panose="010A0502050306030303" pitchFamily="18" charset="0"/>
              </a:rPr>
              <a:t>” </a:t>
            </a:r>
            <a:r>
              <a:rPr lang="ka-GE" sz="1600" dirty="0" smtClean="0">
                <a:solidFill>
                  <a:schemeClr val="accent1">
                    <a:lumMod val="75000"/>
                  </a:schemeClr>
                </a:solidFill>
                <a:latin typeface="Sylfaen" panose="010A0502050306030303" pitchFamily="18" charset="0"/>
              </a:rPr>
              <a:t>სსიპ </a:t>
            </a:r>
            <a:r>
              <a:rPr lang="ka-GE" sz="1600" dirty="0">
                <a:solidFill>
                  <a:schemeClr val="accent1">
                    <a:lumMod val="75000"/>
                  </a:schemeClr>
                </a:solidFill>
                <a:latin typeface="Sylfaen" panose="010A0502050306030303" pitchFamily="18" charset="0"/>
              </a:rPr>
              <a:t>– სამოქალაქო ავიაციის სააგენტოს </a:t>
            </a:r>
            <a:r>
              <a:rPr lang="ka-GE" sz="1600" dirty="0" smtClean="0">
                <a:solidFill>
                  <a:schemeClr val="accent1">
                    <a:lumMod val="75000"/>
                  </a:schemeClr>
                </a:solidFill>
                <a:latin typeface="Sylfaen" panose="010A0502050306030303" pitchFamily="18" charset="0"/>
              </a:rPr>
              <a:t>დირექტორის</a:t>
            </a:r>
            <a:r>
              <a:rPr lang="en-US" sz="1600" dirty="0" smtClean="0">
                <a:solidFill>
                  <a:schemeClr val="accent1">
                    <a:lumMod val="75000"/>
                  </a:schemeClr>
                </a:solidFill>
                <a:latin typeface="Sylfaen" panose="010A0502050306030303" pitchFamily="18" charset="0"/>
              </a:rPr>
              <a:t> </a:t>
            </a:r>
            <a:r>
              <a:rPr lang="ka-GE" sz="1600" dirty="0" smtClean="0">
                <a:solidFill>
                  <a:schemeClr val="accent1">
                    <a:lumMod val="75000"/>
                  </a:schemeClr>
                </a:solidFill>
                <a:latin typeface="Sylfaen" panose="010A0502050306030303" pitchFamily="18" charset="0"/>
              </a:rPr>
              <a:t>2023 </a:t>
            </a:r>
            <a:r>
              <a:rPr lang="ka-GE" sz="1600" dirty="0">
                <a:solidFill>
                  <a:schemeClr val="accent1">
                    <a:lumMod val="75000"/>
                  </a:schemeClr>
                </a:solidFill>
                <a:latin typeface="Sylfaen" panose="010A0502050306030303" pitchFamily="18" charset="0"/>
              </a:rPr>
              <a:t>წლის 22 </a:t>
            </a:r>
            <a:r>
              <a:rPr lang="ka-GE" sz="1600" dirty="0" smtClean="0">
                <a:solidFill>
                  <a:schemeClr val="accent1">
                    <a:lumMod val="75000"/>
                  </a:schemeClr>
                </a:solidFill>
                <a:latin typeface="Sylfaen" panose="010A0502050306030303" pitchFamily="18" charset="0"/>
              </a:rPr>
              <a:t>ნოემბრის ბრძანება </a:t>
            </a:r>
            <a:r>
              <a:rPr lang="ka-GE" sz="1600" dirty="0">
                <a:solidFill>
                  <a:schemeClr val="accent1">
                    <a:lumMod val="75000"/>
                  </a:schemeClr>
                </a:solidFill>
                <a:latin typeface="Sylfaen" panose="010A0502050306030303" pitchFamily="18" charset="0"/>
              </a:rPr>
              <a:t>№</a:t>
            </a:r>
            <a:r>
              <a:rPr lang="ka-GE" sz="1600" dirty="0" smtClean="0">
                <a:solidFill>
                  <a:schemeClr val="accent1">
                    <a:lumMod val="75000"/>
                  </a:schemeClr>
                </a:solidFill>
                <a:latin typeface="Sylfaen" panose="010A0502050306030303" pitchFamily="18" charset="0"/>
              </a:rPr>
              <a:t>235.</a:t>
            </a:r>
          </a:p>
          <a:p>
            <a:pPr algn="just"/>
            <a:r>
              <a:rPr lang="ka-GE" sz="1600" dirty="0" smtClean="0">
                <a:solidFill>
                  <a:schemeClr val="accent1">
                    <a:lumMod val="75000"/>
                  </a:schemeClr>
                </a:solidFill>
                <a:latin typeface="Sylfaen" panose="010A0502050306030303" pitchFamily="18" charset="0"/>
              </a:rPr>
              <a:t>ძალაშია 2024 წლის 1 იანვრიდან.</a:t>
            </a:r>
            <a:endParaRPr lang="en-US" sz="1600" dirty="0" smtClean="0">
              <a:solidFill>
                <a:schemeClr val="accent1">
                  <a:lumMod val="75000"/>
                </a:schemeClr>
              </a:solidFill>
              <a:latin typeface="Sylfaen" panose="010A0502050306030303" pitchFamily="18" charset="0"/>
            </a:endParaRPr>
          </a:p>
          <a:p>
            <a:pPr marL="0" indent="0" algn="just">
              <a:buNone/>
            </a:pPr>
            <a:endParaRPr lang="ka-GE" sz="1600" dirty="0" smtClean="0">
              <a:solidFill>
                <a:schemeClr val="accent1">
                  <a:lumMod val="75000"/>
                </a:schemeClr>
              </a:solidFill>
              <a:latin typeface="Sylfaen" panose="010A0502050306030303" pitchFamily="18" charset="0"/>
            </a:endParaRPr>
          </a:p>
          <a:p>
            <a:pPr algn="just"/>
            <a:r>
              <a:rPr lang="ka-GE" sz="1600" dirty="0" smtClean="0">
                <a:solidFill>
                  <a:schemeClr val="accent1">
                    <a:lumMod val="75000"/>
                  </a:schemeClr>
                </a:solidFill>
                <a:latin typeface="Sylfaen" panose="010A0502050306030303" pitchFamily="18" charset="0"/>
              </a:rPr>
              <a:t>თავი </a:t>
            </a:r>
            <a:r>
              <a:rPr lang="en-US" sz="1600" dirty="0" smtClean="0">
                <a:solidFill>
                  <a:schemeClr val="accent1">
                    <a:lumMod val="75000"/>
                  </a:schemeClr>
                </a:solidFill>
                <a:latin typeface="Sylfaen" panose="010A0502050306030303" pitchFamily="18" charset="0"/>
              </a:rPr>
              <a:t>I- </a:t>
            </a:r>
            <a:r>
              <a:rPr lang="ka-GE" sz="1600" dirty="0" smtClean="0">
                <a:solidFill>
                  <a:schemeClr val="accent1">
                    <a:lumMod val="75000"/>
                  </a:schemeClr>
                </a:solidFill>
                <a:latin typeface="Sylfaen" panose="010A0502050306030303" pitchFamily="18" charset="0"/>
              </a:rPr>
              <a:t>ზოგადი დებულებები</a:t>
            </a:r>
          </a:p>
          <a:p>
            <a:pPr algn="just"/>
            <a:r>
              <a:rPr lang="ka-GE" sz="1600" dirty="0" smtClean="0">
                <a:solidFill>
                  <a:schemeClr val="accent1">
                    <a:lumMod val="75000"/>
                  </a:schemeClr>
                </a:solidFill>
                <a:latin typeface="Sylfaen" panose="010A0502050306030303" pitchFamily="18" charset="0"/>
              </a:rPr>
              <a:t>თავი </a:t>
            </a:r>
            <a:r>
              <a:rPr lang="en-US" sz="1600" dirty="0" smtClean="0">
                <a:solidFill>
                  <a:schemeClr val="accent1">
                    <a:lumMod val="75000"/>
                  </a:schemeClr>
                </a:solidFill>
                <a:latin typeface="Sylfaen" panose="010A0502050306030303" pitchFamily="18" charset="0"/>
              </a:rPr>
              <a:t>II- </a:t>
            </a:r>
            <a:r>
              <a:rPr lang="ka-GE" sz="1600" dirty="0">
                <a:solidFill>
                  <a:schemeClr val="accent1">
                    <a:lumMod val="75000"/>
                  </a:schemeClr>
                </a:solidFill>
              </a:rPr>
              <a:t>ნახშირორჟანგის  გამონაბოლქვის მონიტორინგი, ანგარიშგება და ვერიფიკაცია (</a:t>
            </a:r>
            <a:r>
              <a:rPr lang="en-US" sz="1600" dirty="0">
                <a:solidFill>
                  <a:schemeClr val="accent1">
                    <a:lumMod val="75000"/>
                  </a:schemeClr>
                </a:solidFill>
                <a:latin typeface="Sylfaen" panose="010A0502050306030303" pitchFamily="18" charset="0"/>
              </a:rPr>
              <a:t>MRV</a:t>
            </a:r>
            <a:r>
              <a:rPr lang="en-US" sz="1600" dirty="0" smtClean="0">
                <a:solidFill>
                  <a:schemeClr val="accent1">
                    <a:lumMod val="75000"/>
                  </a:schemeClr>
                </a:solidFill>
                <a:latin typeface="Sylfaen" panose="010A0502050306030303" pitchFamily="18" charset="0"/>
              </a:rPr>
              <a:t>)</a:t>
            </a:r>
            <a:r>
              <a:rPr lang="ka-GE" sz="1600" dirty="0" smtClean="0">
                <a:solidFill>
                  <a:schemeClr val="accent1">
                    <a:lumMod val="75000"/>
                  </a:schemeClr>
                </a:solidFill>
                <a:latin typeface="Sylfaen" panose="010A0502050306030303" pitchFamily="18" charset="0"/>
              </a:rPr>
              <a:t>;</a:t>
            </a:r>
          </a:p>
          <a:p>
            <a:pPr algn="just"/>
            <a:r>
              <a:rPr lang="ka-GE" sz="1600" dirty="0" smtClean="0">
                <a:solidFill>
                  <a:schemeClr val="accent1">
                    <a:lumMod val="75000"/>
                  </a:schemeClr>
                </a:solidFill>
                <a:latin typeface="Sylfaen" panose="010A0502050306030303" pitchFamily="18" charset="0"/>
              </a:rPr>
              <a:t>თავი </a:t>
            </a:r>
            <a:r>
              <a:rPr lang="en-US" sz="1600" dirty="0" smtClean="0">
                <a:solidFill>
                  <a:schemeClr val="accent1">
                    <a:lumMod val="75000"/>
                  </a:schemeClr>
                </a:solidFill>
                <a:latin typeface="Sylfaen" panose="010A0502050306030303" pitchFamily="18" charset="0"/>
              </a:rPr>
              <a:t>III- </a:t>
            </a:r>
            <a:r>
              <a:rPr lang="ka-GE" sz="1600" dirty="0">
                <a:solidFill>
                  <a:schemeClr val="accent1">
                    <a:lumMod val="75000"/>
                  </a:schemeClr>
                </a:solidFill>
              </a:rPr>
              <a:t>ნახშირორჟანგის კომპენსაცია და </a:t>
            </a:r>
            <a:r>
              <a:rPr lang="ka-GE" sz="1600" dirty="0" smtClean="0">
                <a:solidFill>
                  <a:schemeClr val="accent1">
                    <a:lumMod val="75000"/>
                  </a:schemeClr>
                </a:solidFill>
              </a:rPr>
              <a:t>შემცირება</a:t>
            </a:r>
            <a:r>
              <a:rPr lang="en-US" sz="1600" dirty="0" smtClean="0">
                <a:solidFill>
                  <a:schemeClr val="accent1">
                    <a:lumMod val="75000"/>
                  </a:schemeClr>
                </a:solidFill>
              </a:rPr>
              <a:t>;</a:t>
            </a:r>
          </a:p>
          <a:p>
            <a:pPr algn="just"/>
            <a:r>
              <a:rPr lang="ka-GE" sz="1600" dirty="0" smtClean="0">
                <a:solidFill>
                  <a:schemeClr val="accent1">
                    <a:lumMod val="75000"/>
                  </a:schemeClr>
                </a:solidFill>
                <a:latin typeface="Sylfaen" panose="010A0502050306030303" pitchFamily="18" charset="0"/>
              </a:rPr>
              <a:t>თავი </a:t>
            </a:r>
            <a:r>
              <a:rPr lang="en-US" sz="1600" dirty="0" smtClean="0">
                <a:solidFill>
                  <a:schemeClr val="accent1">
                    <a:lumMod val="75000"/>
                  </a:schemeClr>
                </a:solidFill>
                <a:latin typeface="Sylfaen" panose="010A0502050306030303" pitchFamily="18" charset="0"/>
              </a:rPr>
              <a:t>IV- </a:t>
            </a:r>
            <a:r>
              <a:rPr lang="ka-GE" sz="1600" dirty="0" smtClean="0">
                <a:solidFill>
                  <a:schemeClr val="accent1">
                    <a:lumMod val="75000"/>
                  </a:schemeClr>
                </a:solidFill>
                <a:latin typeface="Sylfaen" panose="010A0502050306030303" pitchFamily="18" charset="0"/>
              </a:rPr>
              <a:t>გამონაბოლქვის ერთეულები;</a:t>
            </a:r>
          </a:p>
          <a:p>
            <a:pPr algn="just"/>
            <a:r>
              <a:rPr lang="ka-GE" sz="1600" dirty="0" smtClean="0">
                <a:solidFill>
                  <a:schemeClr val="accent1">
                    <a:lumMod val="75000"/>
                  </a:schemeClr>
                </a:solidFill>
                <a:latin typeface="Sylfaen" panose="010A0502050306030303" pitchFamily="18" charset="0"/>
              </a:rPr>
              <a:t>თავი </a:t>
            </a:r>
            <a:r>
              <a:rPr lang="en-US" sz="1600" dirty="0" smtClean="0">
                <a:solidFill>
                  <a:schemeClr val="accent1">
                    <a:lumMod val="75000"/>
                  </a:schemeClr>
                </a:solidFill>
                <a:latin typeface="Sylfaen" panose="010A0502050306030303" pitchFamily="18" charset="0"/>
              </a:rPr>
              <a:t>V- </a:t>
            </a:r>
            <a:r>
              <a:rPr lang="ka-GE" sz="1600" dirty="0" smtClean="0">
                <a:solidFill>
                  <a:schemeClr val="accent1">
                    <a:lumMod val="75000"/>
                  </a:schemeClr>
                </a:solidFill>
                <a:latin typeface="Sylfaen" panose="010A0502050306030303" pitchFamily="18" charset="0"/>
              </a:rPr>
              <a:t>ვერიფიკაციის ორგანო;</a:t>
            </a:r>
            <a:endParaRPr lang="en-US" sz="1600" dirty="0" smtClean="0">
              <a:solidFill>
                <a:schemeClr val="accent1">
                  <a:lumMod val="75000"/>
                </a:schemeClr>
              </a:solidFill>
              <a:latin typeface="Sylfaen" panose="010A0502050306030303" pitchFamily="18" charset="0"/>
            </a:endParaRPr>
          </a:p>
          <a:p>
            <a:pPr algn="just"/>
            <a:r>
              <a:rPr lang="ka-GE" sz="1600" dirty="0" smtClean="0">
                <a:solidFill>
                  <a:schemeClr val="accent1">
                    <a:lumMod val="75000"/>
                  </a:schemeClr>
                </a:solidFill>
              </a:rPr>
              <a:t>თავი </a:t>
            </a:r>
            <a:r>
              <a:rPr lang="en-US" sz="1600" dirty="0" smtClean="0">
                <a:solidFill>
                  <a:schemeClr val="accent1">
                    <a:lumMod val="75000"/>
                  </a:schemeClr>
                </a:solidFill>
              </a:rPr>
              <a:t>VI- </a:t>
            </a:r>
            <a:r>
              <a:rPr lang="ka-GE" sz="1600" dirty="0" smtClean="0">
                <a:solidFill>
                  <a:schemeClr val="accent1">
                    <a:lumMod val="75000"/>
                  </a:schemeClr>
                </a:solidFill>
              </a:rPr>
              <a:t>ნახშირორჟანგის </a:t>
            </a:r>
            <a:r>
              <a:rPr lang="ka-GE" sz="1600" dirty="0">
                <a:solidFill>
                  <a:schemeClr val="accent1">
                    <a:lumMod val="75000"/>
                  </a:schemeClr>
                </a:solidFill>
              </a:rPr>
              <a:t>გამონაბოლქვთან დაკავშირებული ანგარიშების </a:t>
            </a:r>
            <a:r>
              <a:rPr lang="ka-GE" sz="1600" dirty="0" smtClean="0">
                <a:solidFill>
                  <a:schemeClr val="accent1">
                    <a:lumMod val="75000"/>
                  </a:schemeClr>
                </a:solidFill>
              </a:rPr>
              <a:t>ვერიფიკაცია</a:t>
            </a:r>
            <a:r>
              <a:rPr lang="en-US" sz="1600" dirty="0" smtClean="0">
                <a:solidFill>
                  <a:schemeClr val="accent1">
                    <a:lumMod val="75000"/>
                  </a:schemeClr>
                </a:solidFill>
              </a:rPr>
              <a:t>;</a:t>
            </a:r>
          </a:p>
          <a:p>
            <a:pPr algn="just"/>
            <a:endParaRPr lang="ka-GE" sz="1600" dirty="0" smtClean="0">
              <a:solidFill>
                <a:schemeClr val="accent1">
                  <a:lumMod val="75000"/>
                </a:schemeClr>
              </a:solidFill>
              <a:latin typeface="Sylfaen" panose="010A0502050306030303" pitchFamily="18" charset="0"/>
            </a:endParaRPr>
          </a:p>
          <a:p>
            <a:pPr marL="0" indent="0" algn="just">
              <a:buNone/>
            </a:pPr>
            <a:endParaRPr lang="ka-GE" sz="1600" dirty="0">
              <a:solidFill>
                <a:schemeClr val="accent1">
                  <a:lumMod val="75000"/>
                </a:schemeClr>
              </a:solidFill>
              <a:latin typeface="Sylfaen" panose="010A0502050306030303" pitchFamily="18" charset="0"/>
            </a:endParaRPr>
          </a:p>
          <a:p>
            <a:pPr marL="0" indent="0">
              <a:buNone/>
            </a:pPr>
            <a:endParaRPr lang="ka-GE" dirty="0"/>
          </a:p>
          <a:p>
            <a:pPr marL="0" indent="0">
              <a:buNone/>
            </a:pPr>
            <a:endParaRPr lang="ka-GE" dirty="0"/>
          </a:p>
          <a:p>
            <a:endParaRPr lang="ka-GE" dirty="0"/>
          </a:p>
          <a:p>
            <a:endParaRPr lang="ka-GE" dirty="0"/>
          </a:p>
          <a:p>
            <a:pPr marL="0" indent="0">
              <a:buNone/>
            </a:pPr>
            <a:endParaRPr lang="ka-GE" dirty="0"/>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accent1">
                    <a:lumMod val="75000"/>
                  </a:schemeClr>
                </a:solidFill>
              </a:rPr>
              <a:t>CORSIA-</a:t>
            </a:r>
            <a:r>
              <a:rPr lang="ka-GE" sz="2400" dirty="0" smtClean="0">
                <a:solidFill>
                  <a:schemeClr val="accent1">
                    <a:lumMod val="75000"/>
                  </a:schemeClr>
                </a:solidFill>
              </a:rPr>
              <a:t>ს მოქმედება საქართველოში</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090" y="6015841"/>
            <a:ext cx="2515820" cy="570253"/>
          </a:xfrm>
          <a:prstGeom prst="rect">
            <a:avLst/>
          </a:prstGeom>
        </p:spPr>
      </p:pic>
    </p:spTree>
    <p:extLst>
      <p:ext uri="{BB962C8B-B14F-4D97-AF65-F5344CB8AC3E}">
        <p14:creationId xmlns:p14="http://schemas.microsoft.com/office/powerpoint/2010/main" val="3638506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1953641"/>
            <a:ext cx="10515600" cy="4351338"/>
          </a:xfrm>
        </p:spPr>
        <p:txBody>
          <a:bodyPr>
            <a:normAutofit/>
          </a:bodyPr>
          <a:lstStyle/>
          <a:p>
            <a:pPr marL="0" indent="0" algn="just">
              <a:buNone/>
            </a:pPr>
            <a:r>
              <a:rPr lang="ka-GE" sz="1600" b="1" dirty="0">
                <a:solidFill>
                  <a:schemeClr val="accent1">
                    <a:lumMod val="75000"/>
                  </a:schemeClr>
                </a:solidFill>
              </a:rPr>
              <a:t>მუხლი 13. ნახშირორჟანგის გამონაბოლქვის შესახებ ანგარიშის </a:t>
            </a:r>
            <a:r>
              <a:rPr lang="ka-GE" sz="1600" b="1" dirty="0" smtClean="0">
                <a:solidFill>
                  <a:schemeClr val="accent1">
                    <a:lumMod val="75000"/>
                  </a:schemeClr>
                </a:solidFill>
              </a:rPr>
              <a:t>წარდგენა</a:t>
            </a:r>
          </a:p>
          <a:p>
            <a:pPr marL="0" indent="0" algn="just">
              <a:buNone/>
            </a:pPr>
            <a:r>
              <a:rPr lang="ka-GE" sz="1600" dirty="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სააგენტოს დასამტკიცებლად წარუდგინოს გამონაბოლქვის </a:t>
            </a:r>
            <a:r>
              <a:rPr lang="ka-GE" sz="1600" dirty="0" err="1">
                <a:solidFill>
                  <a:schemeClr val="accent1">
                    <a:lumMod val="75000"/>
                  </a:schemeClr>
                </a:solidFill>
              </a:rPr>
              <a:t>ვერიფიცირებული</a:t>
            </a:r>
            <a:r>
              <a:rPr lang="ka-GE" sz="1600" dirty="0">
                <a:solidFill>
                  <a:schemeClr val="accent1">
                    <a:lumMod val="75000"/>
                  </a:schemeClr>
                </a:solidFill>
              </a:rPr>
              <a:t> ანგარიშის </a:t>
            </a:r>
            <a:r>
              <a:rPr lang="ka-GE" sz="1600" dirty="0" smtClean="0">
                <a:solidFill>
                  <a:schemeClr val="accent1">
                    <a:lumMod val="75000"/>
                  </a:schemeClr>
                </a:solidFill>
              </a:rPr>
              <a:t>ასლი (</a:t>
            </a:r>
            <a:r>
              <a:rPr lang="en-US" sz="1600" dirty="0" smtClean="0">
                <a:solidFill>
                  <a:schemeClr val="accent1">
                    <a:lumMod val="75000"/>
                  </a:schemeClr>
                </a:solidFill>
              </a:rPr>
              <a:t>ER)</a:t>
            </a:r>
            <a:r>
              <a:rPr lang="ka-GE" sz="1600" dirty="0" smtClean="0">
                <a:solidFill>
                  <a:schemeClr val="accent1">
                    <a:lumMod val="75000"/>
                  </a:schemeClr>
                </a:solidFill>
              </a:rPr>
              <a:t> </a:t>
            </a:r>
            <a:r>
              <a:rPr lang="ka-GE" sz="1600" dirty="0">
                <a:solidFill>
                  <a:schemeClr val="accent1">
                    <a:lumMod val="75000"/>
                  </a:schemeClr>
                </a:solidFill>
              </a:rPr>
              <a:t>და მასთან დაკავშირებული ვერიფიკაციის ანგარიშის ასლი, </a:t>
            </a:r>
            <a:r>
              <a:rPr lang="ka-GE" sz="1600" dirty="0" smtClean="0">
                <a:solidFill>
                  <a:schemeClr val="accent1">
                    <a:lumMod val="75000"/>
                  </a:schemeClr>
                </a:solidFill>
              </a:rPr>
              <a:t>წესის </a:t>
            </a:r>
            <a:r>
              <a:rPr lang="ka-GE" sz="1600" dirty="0">
                <a:solidFill>
                  <a:schemeClr val="accent1">
                    <a:lumMod val="75000"/>
                  </a:schemeClr>
                </a:solidFill>
              </a:rPr>
              <a:t>დანართ №1-ში განსაზღვრული ვადების შესაბამისად</a:t>
            </a:r>
            <a:r>
              <a:rPr lang="ka-GE" sz="1600" dirty="0" smtClean="0">
                <a:solidFill>
                  <a:schemeClr val="accent1">
                    <a:lumMod val="75000"/>
                  </a:schemeClr>
                </a:solidFill>
              </a:rPr>
              <a:t>.</a:t>
            </a:r>
            <a:endParaRPr lang="en-US" sz="1600" dirty="0" smtClean="0">
              <a:solidFill>
                <a:schemeClr val="accent1">
                  <a:lumMod val="75000"/>
                </a:schemeClr>
              </a:solidFill>
            </a:endParaRPr>
          </a:p>
          <a:p>
            <a:pPr marL="0" indent="0" algn="just">
              <a:buNone/>
            </a:pPr>
            <a:endParaRPr lang="en-US" sz="1600" dirty="0">
              <a:solidFill>
                <a:schemeClr val="accent1">
                  <a:lumMod val="75000"/>
                </a:schemeClr>
              </a:solidFill>
            </a:endParaRPr>
          </a:p>
          <a:p>
            <a:pPr marL="0" indent="0" algn="just">
              <a:buNone/>
            </a:pPr>
            <a:r>
              <a:rPr lang="ka-GE" sz="1600" dirty="0" smtClean="0">
                <a:solidFill>
                  <a:schemeClr val="accent1">
                    <a:lumMod val="75000"/>
                  </a:schemeClr>
                </a:solidFill>
              </a:rPr>
              <a:t>გამონაბოლქვის ანგარიშის ფორმის ელ-ვერსია მოცემულია შემდეგ ბმულზე: </a:t>
            </a:r>
            <a:r>
              <a:rPr lang="en-US" sz="1600" dirty="0">
                <a:solidFill>
                  <a:schemeClr val="accent1">
                    <a:lumMod val="75000"/>
                  </a:schemeClr>
                </a:solidFill>
                <a:hlinkClick r:id="rId3"/>
              </a:rPr>
              <a:t>https://</a:t>
            </a:r>
            <a:r>
              <a:rPr lang="en-US" sz="1600" dirty="0" smtClean="0">
                <a:solidFill>
                  <a:schemeClr val="accent1">
                    <a:lumMod val="75000"/>
                  </a:schemeClr>
                </a:solidFill>
                <a:hlinkClick r:id="rId3"/>
              </a:rPr>
              <a:t>www.icao.int/environmental-protection/CORSIA/Pages/Templates.aspx</a:t>
            </a:r>
            <a:r>
              <a:rPr lang="ka-GE" sz="1600" dirty="0" smtClean="0">
                <a:solidFill>
                  <a:schemeClr val="accent1">
                    <a:lumMod val="75000"/>
                  </a:schemeClr>
                </a:solidFill>
              </a:rPr>
              <a:t> </a:t>
            </a:r>
          </a:p>
          <a:p>
            <a:pPr marL="0" indent="0" algn="just">
              <a:buNone/>
            </a:pPr>
            <a:endParaRPr lang="ka-GE" sz="1600" dirty="0">
              <a:solidFill>
                <a:schemeClr val="accent1">
                  <a:lumMod val="75000"/>
                </a:schemeClr>
              </a:solidFill>
            </a:endParaRPr>
          </a:p>
          <a:p>
            <a:pPr marL="0" indent="0" algn="just">
              <a:buNone/>
            </a:pPr>
            <a:r>
              <a:rPr lang="ka-GE" sz="1600" dirty="0">
                <a:solidFill>
                  <a:schemeClr val="accent1">
                    <a:lumMod val="75000"/>
                  </a:schemeClr>
                </a:solidFill>
              </a:rPr>
              <a:t>სხ-ის </a:t>
            </a:r>
            <a:r>
              <a:rPr lang="ka-GE" sz="1600" dirty="0" err="1">
                <a:solidFill>
                  <a:schemeClr val="accent1">
                    <a:lumMod val="75000"/>
                  </a:schemeClr>
                </a:solidFill>
              </a:rPr>
              <a:t>ექსპლუატანტმა</a:t>
            </a:r>
            <a:r>
              <a:rPr lang="ka-GE" sz="1600" dirty="0">
                <a:solidFill>
                  <a:schemeClr val="accent1">
                    <a:lumMod val="75000"/>
                  </a:schemeClr>
                </a:solidFill>
              </a:rPr>
              <a:t> გამონაბოლქვის ანგარიშში საერთაშორისო ფრენები უნდა ასახოს აეროდრომების წყვილების მიხედვით</a:t>
            </a:r>
            <a:r>
              <a:rPr lang="ka-GE" sz="1600" dirty="0" smtClean="0">
                <a:solidFill>
                  <a:schemeClr val="accent1">
                    <a:lumMod val="75000"/>
                  </a:schemeClr>
                </a:solidFill>
              </a:rPr>
              <a:t>.</a:t>
            </a:r>
          </a:p>
          <a:p>
            <a:pPr marL="0" indent="0" algn="just">
              <a:buNone/>
            </a:pPr>
            <a:endParaRPr lang="ka-GE" sz="1600" dirty="0">
              <a:solidFill>
                <a:schemeClr val="accent1">
                  <a:lumMod val="75000"/>
                </a:schemeClr>
              </a:solidFill>
            </a:endParaRPr>
          </a:p>
          <a:p>
            <a:pPr marL="0" indent="0" algn="just">
              <a:buNone/>
            </a:pPr>
            <a:r>
              <a:rPr lang="ka-GE" sz="1600" dirty="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სააგენტოს წარუდგინოს ინფორმაცია </a:t>
            </a:r>
            <a:r>
              <a:rPr lang="en-US" sz="1600" dirty="0">
                <a:solidFill>
                  <a:schemeClr val="accent1">
                    <a:lumMod val="75000"/>
                  </a:schemeClr>
                </a:solidFill>
              </a:rPr>
              <a:t>CO2-</a:t>
            </a:r>
            <a:r>
              <a:rPr lang="ka-GE" sz="1600" dirty="0">
                <a:solidFill>
                  <a:schemeClr val="accent1">
                    <a:lumMod val="75000"/>
                  </a:schemeClr>
                </a:solidFill>
              </a:rPr>
              <a:t>ის გამონაბოლქვის შესახებ უახლოეს ტონამდე დამრგვალებული სიზუსტით.</a:t>
            </a: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II- MRV</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922" y="6110120"/>
            <a:ext cx="2515820" cy="570253"/>
          </a:xfrm>
          <a:prstGeom prst="rect">
            <a:avLst/>
          </a:prstGeom>
        </p:spPr>
      </p:pic>
    </p:spTree>
    <p:extLst>
      <p:ext uri="{BB962C8B-B14F-4D97-AF65-F5344CB8AC3E}">
        <p14:creationId xmlns:p14="http://schemas.microsoft.com/office/powerpoint/2010/main" val="3213363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1953641"/>
            <a:ext cx="10515600" cy="4351338"/>
          </a:xfrm>
        </p:spPr>
        <p:txBody>
          <a:bodyPr>
            <a:normAutofit/>
          </a:bodyPr>
          <a:lstStyle/>
          <a:p>
            <a:pPr marL="0" indent="0" algn="just">
              <a:buNone/>
            </a:pPr>
            <a:r>
              <a:rPr lang="ka-GE" sz="1600" b="1" dirty="0">
                <a:solidFill>
                  <a:schemeClr val="accent1">
                    <a:lumMod val="75000"/>
                  </a:schemeClr>
                </a:solidFill>
              </a:rPr>
              <a:t>მუხლი 14. </a:t>
            </a:r>
            <a:r>
              <a:rPr lang="en-US" sz="1600" b="1" dirty="0">
                <a:solidFill>
                  <a:schemeClr val="accent1">
                    <a:lumMod val="75000"/>
                  </a:schemeClr>
                </a:solidFill>
              </a:rPr>
              <a:t>CORSIA-</a:t>
            </a:r>
            <a:r>
              <a:rPr lang="ka-GE" sz="1600" b="1" dirty="0">
                <a:solidFill>
                  <a:schemeClr val="accent1">
                    <a:lumMod val="75000"/>
                  </a:schemeClr>
                </a:solidFill>
              </a:rPr>
              <a:t>ს შესაბამისი საწვავის შესახებ ანგარიშის წარდგენა</a:t>
            </a:r>
          </a:p>
          <a:p>
            <a:pPr marL="0" indent="0" algn="just">
              <a:buNone/>
            </a:pPr>
            <a:r>
              <a:rPr lang="ka-GE" sz="1600" dirty="0">
                <a:solidFill>
                  <a:schemeClr val="accent1">
                    <a:lumMod val="75000"/>
                  </a:schemeClr>
                </a:solidFill>
              </a:rPr>
              <a:t>1.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მის მიერ გამოყენებული და სააგენტოსადმი წარსადგენი </a:t>
            </a:r>
            <a:r>
              <a:rPr lang="en-US" sz="1600" dirty="0">
                <a:solidFill>
                  <a:schemeClr val="accent1">
                    <a:lumMod val="75000"/>
                  </a:schemeClr>
                </a:solidFill>
              </a:rPr>
              <a:t>CORSIA-</a:t>
            </a:r>
            <a:r>
              <a:rPr lang="ka-GE" sz="1600" dirty="0">
                <a:solidFill>
                  <a:schemeClr val="accent1">
                    <a:lumMod val="75000"/>
                  </a:schemeClr>
                </a:solidFill>
              </a:rPr>
              <a:t>ს შესაბამისი საწვავის ჯამურ რაოდენობაში არ ასახოს </a:t>
            </a:r>
            <a:r>
              <a:rPr lang="en-US" sz="1600" dirty="0">
                <a:solidFill>
                  <a:schemeClr val="accent1">
                    <a:lumMod val="75000"/>
                  </a:schemeClr>
                </a:solidFill>
              </a:rPr>
              <a:t>CORSIA-</a:t>
            </a:r>
            <a:r>
              <a:rPr lang="ka-GE" sz="1600" dirty="0">
                <a:solidFill>
                  <a:schemeClr val="accent1">
                    <a:lumMod val="75000"/>
                  </a:schemeClr>
                </a:solidFill>
              </a:rPr>
              <a:t>ს შესაბამისი საწვავის ის ოდენობა, რომელსაც ნასყიდობის ან სხვა გზით გადასცემს მესამე პირს.</a:t>
            </a:r>
          </a:p>
          <a:p>
            <a:pPr marL="0" indent="0" algn="just">
              <a:buNone/>
            </a:pPr>
            <a:r>
              <a:rPr lang="ka-GE" sz="1600" dirty="0">
                <a:solidFill>
                  <a:schemeClr val="accent1">
                    <a:lumMod val="75000"/>
                  </a:schemeClr>
                </a:solidFill>
              </a:rPr>
              <a:t>2.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სააგენტოს მიაწოდოს ინფორმაცია სათბურის აირების შემცირების ყველა იმ სხვა სქემის შესახებ, რომელშიც იგი მონაწილეობს და რომელიც შესაძლოა ითვალისწინებდეს გამონაბოლქვის შემცირებას </a:t>
            </a:r>
            <a:r>
              <a:rPr lang="en-US" sz="1600" dirty="0">
                <a:solidFill>
                  <a:schemeClr val="accent1">
                    <a:lumMod val="75000"/>
                  </a:schemeClr>
                </a:solidFill>
              </a:rPr>
              <a:t>CORSIA-</a:t>
            </a:r>
            <a:r>
              <a:rPr lang="ka-GE" sz="1600" dirty="0">
                <a:solidFill>
                  <a:schemeClr val="accent1">
                    <a:lumMod val="75000"/>
                  </a:schemeClr>
                </a:solidFill>
              </a:rPr>
              <a:t>ს შესაბამისი საწვავის გამოყენების ხარჯზე. დაუშვებელია სხ-ის </a:t>
            </a:r>
            <a:r>
              <a:rPr lang="ka-GE" sz="1600" dirty="0" err="1">
                <a:solidFill>
                  <a:schemeClr val="accent1">
                    <a:lumMod val="75000"/>
                  </a:schemeClr>
                </a:solidFill>
              </a:rPr>
              <a:t>ექსპლუატანტის</a:t>
            </a:r>
            <a:r>
              <a:rPr lang="ka-GE" sz="1600" dirty="0">
                <a:solidFill>
                  <a:schemeClr val="accent1">
                    <a:lumMod val="75000"/>
                  </a:schemeClr>
                </a:solidFill>
              </a:rPr>
              <a:t> მიერ </a:t>
            </a:r>
            <a:r>
              <a:rPr lang="en-US" sz="1600" dirty="0">
                <a:solidFill>
                  <a:schemeClr val="accent1">
                    <a:lumMod val="75000"/>
                  </a:schemeClr>
                </a:solidFill>
              </a:rPr>
              <a:t>CORSIA-</a:t>
            </a:r>
            <a:r>
              <a:rPr lang="ka-GE" sz="1600" dirty="0">
                <a:solidFill>
                  <a:schemeClr val="accent1">
                    <a:lumMod val="75000"/>
                  </a:schemeClr>
                </a:solidFill>
              </a:rPr>
              <a:t>ს შესაბამისი საწვავის ერთი და იმავე პარტიის გამოყენება ამ წესისა და სხვა რომელიმე სქემის ფარგლებში გამონაბოლქვის </a:t>
            </a:r>
            <a:r>
              <a:rPr lang="ka-GE" sz="1600" dirty="0" smtClean="0">
                <a:solidFill>
                  <a:schemeClr val="accent1">
                    <a:lumMod val="75000"/>
                  </a:schemeClr>
                </a:solidFill>
              </a:rPr>
              <a:t>შემცირების </a:t>
            </a:r>
            <a:r>
              <a:rPr lang="ka-GE" sz="1600" dirty="0">
                <a:solidFill>
                  <a:schemeClr val="accent1">
                    <a:lumMod val="75000"/>
                  </a:schemeClr>
                </a:solidFill>
              </a:rPr>
              <a:t>მიზნით</a:t>
            </a:r>
            <a:r>
              <a:rPr lang="ka-GE" sz="1600" dirty="0" smtClean="0">
                <a:solidFill>
                  <a:schemeClr val="accent1">
                    <a:lumMod val="75000"/>
                  </a:schemeClr>
                </a:solidFill>
              </a:rPr>
              <a:t>.</a:t>
            </a:r>
          </a:p>
          <a:p>
            <a:pPr marL="0" indent="0" algn="just">
              <a:buNone/>
            </a:pPr>
            <a:endParaRPr lang="ka-GE" sz="1600" dirty="0">
              <a:solidFill>
                <a:schemeClr val="accent1">
                  <a:lumMod val="75000"/>
                </a:schemeClr>
              </a:solidFill>
            </a:endParaRPr>
          </a:p>
          <a:p>
            <a:pPr marL="0" indent="0" algn="just">
              <a:buNone/>
            </a:pPr>
            <a:r>
              <a:rPr lang="ka-GE" sz="1600" dirty="0">
                <a:solidFill>
                  <a:schemeClr val="accent1">
                    <a:lumMod val="75000"/>
                  </a:schemeClr>
                </a:solidFill>
              </a:rPr>
              <a:t>მოცემული საანგარიშო პერიოდისთვის აღნიშნული ინფორმაციის წარდგენა უნდა განხორციელდეს </a:t>
            </a:r>
            <a:r>
              <a:rPr lang="en-US" sz="1600" dirty="0">
                <a:solidFill>
                  <a:schemeClr val="accent1">
                    <a:lumMod val="75000"/>
                  </a:schemeClr>
                </a:solidFill>
              </a:rPr>
              <a:t>CORSIA-</a:t>
            </a:r>
            <a:r>
              <a:rPr lang="ka-GE" sz="1600" dirty="0">
                <a:solidFill>
                  <a:schemeClr val="accent1">
                    <a:lumMod val="75000"/>
                  </a:schemeClr>
                </a:solidFill>
              </a:rPr>
              <a:t>ს შესაბამისი ყველა იმ საწვავის მიმართ, რომელიც საწვავის შემრევისგან სხ-ის </a:t>
            </a:r>
            <a:r>
              <a:rPr lang="ka-GE" sz="1600" dirty="0" err="1">
                <a:solidFill>
                  <a:schemeClr val="accent1">
                    <a:lumMod val="75000"/>
                  </a:schemeClr>
                </a:solidFill>
              </a:rPr>
              <a:t>ექსპლუატანტს</a:t>
            </a:r>
            <a:r>
              <a:rPr lang="ka-GE" sz="1600" dirty="0">
                <a:solidFill>
                  <a:schemeClr val="accent1">
                    <a:lumMod val="75000"/>
                  </a:schemeClr>
                </a:solidFill>
              </a:rPr>
              <a:t> მიღებული აქვს ამავე საანგარიშო პერიოდის დასრულებამდე.</a:t>
            </a: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II- MRV</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922" y="6110120"/>
            <a:ext cx="2515820" cy="570253"/>
          </a:xfrm>
          <a:prstGeom prst="rect">
            <a:avLst/>
          </a:prstGeom>
        </p:spPr>
      </p:pic>
    </p:spTree>
    <p:extLst>
      <p:ext uri="{BB962C8B-B14F-4D97-AF65-F5344CB8AC3E}">
        <p14:creationId xmlns:p14="http://schemas.microsoft.com/office/powerpoint/2010/main" val="1088218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1953641"/>
            <a:ext cx="10515600" cy="4351338"/>
          </a:xfrm>
        </p:spPr>
        <p:txBody>
          <a:bodyPr>
            <a:normAutofit/>
          </a:bodyPr>
          <a:lstStyle/>
          <a:p>
            <a:pPr marL="0" indent="0" algn="just">
              <a:buNone/>
            </a:pPr>
            <a:r>
              <a:rPr lang="ka-GE" sz="1600" b="1" dirty="0">
                <a:solidFill>
                  <a:schemeClr val="accent1">
                    <a:lumMod val="75000"/>
                  </a:schemeClr>
                </a:solidFill>
              </a:rPr>
              <a:t>მუხლი 14. </a:t>
            </a:r>
            <a:r>
              <a:rPr lang="en-US" sz="1600" b="1" dirty="0">
                <a:solidFill>
                  <a:schemeClr val="accent1">
                    <a:lumMod val="75000"/>
                  </a:schemeClr>
                </a:solidFill>
              </a:rPr>
              <a:t>CORSIA-</a:t>
            </a:r>
            <a:r>
              <a:rPr lang="ka-GE" sz="1600" b="1" dirty="0">
                <a:solidFill>
                  <a:schemeClr val="accent1">
                    <a:lumMod val="75000"/>
                  </a:schemeClr>
                </a:solidFill>
              </a:rPr>
              <a:t>ს შესაბამისი საწვავის შესახებ ანგარიშის </a:t>
            </a:r>
            <a:r>
              <a:rPr lang="ka-GE" sz="1600" b="1" dirty="0" smtClean="0">
                <a:solidFill>
                  <a:schemeClr val="accent1">
                    <a:lumMod val="75000"/>
                  </a:schemeClr>
                </a:solidFill>
              </a:rPr>
              <a:t>წარდგენა</a:t>
            </a:r>
          </a:p>
          <a:p>
            <a:pPr marL="0" indent="0" algn="just">
              <a:buNone/>
            </a:pPr>
            <a:endParaRPr lang="ka-GE" sz="1600" b="1" dirty="0">
              <a:solidFill>
                <a:schemeClr val="accent1">
                  <a:lumMod val="75000"/>
                </a:schemeClr>
              </a:solidFill>
            </a:endParaRPr>
          </a:p>
          <a:p>
            <a:pPr marL="0" indent="0" algn="just">
              <a:buNone/>
            </a:pPr>
            <a:r>
              <a:rPr lang="ka-GE" sz="1600" dirty="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უფლებამოსილია </a:t>
            </a:r>
            <a:r>
              <a:rPr lang="en-US" sz="1600" dirty="0">
                <a:solidFill>
                  <a:schemeClr val="accent1">
                    <a:lumMod val="75000"/>
                  </a:schemeClr>
                </a:solidFill>
              </a:rPr>
              <a:t>CORSIA-</a:t>
            </a:r>
            <a:r>
              <a:rPr lang="ka-GE" sz="1600" dirty="0">
                <a:solidFill>
                  <a:schemeClr val="accent1">
                    <a:lumMod val="75000"/>
                  </a:schemeClr>
                </a:solidFill>
              </a:rPr>
              <a:t>ს შესაბამისი საწვავის გამოყენების ხარჯზე გამონაბოლქვის შემცირების შესახებ მოთხოვნა სააგენტოს წარუდგინოს ყოველწლიურად, რათა უზრუნველყოს საჭირო დოკუმენტაციის დროული დამუშავება, ან საანგარიშო პერიოდის განმავლობაში ნებისმიერ დროს წარადგინოს გამონაბოლქვის შემცირების შესახებ მოთხოვნა, ამავე პერიოდში საწვავის შემრევისგან ჯამურად მიღებული </a:t>
            </a:r>
            <a:r>
              <a:rPr lang="en-US" sz="1600" dirty="0">
                <a:solidFill>
                  <a:schemeClr val="accent1">
                    <a:lumMod val="75000"/>
                  </a:schemeClr>
                </a:solidFill>
              </a:rPr>
              <a:t>CORSIA-</a:t>
            </a:r>
            <a:r>
              <a:rPr lang="ka-GE" sz="1600" dirty="0">
                <a:solidFill>
                  <a:schemeClr val="accent1">
                    <a:lumMod val="75000"/>
                  </a:schemeClr>
                </a:solidFill>
              </a:rPr>
              <a:t>ს შესაბამისი საწვავის გამოყენების ხარჯზე</a:t>
            </a:r>
            <a:r>
              <a:rPr lang="ka-GE" sz="1600" dirty="0" smtClean="0">
                <a:solidFill>
                  <a:schemeClr val="accent1">
                    <a:lumMod val="75000"/>
                  </a:schemeClr>
                </a:solidFill>
              </a:rPr>
              <a:t>.</a:t>
            </a:r>
          </a:p>
          <a:p>
            <a:pPr marL="0" indent="0" algn="just">
              <a:buNone/>
            </a:pPr>
            <a:r>
              <a:rPr lang="ka-GE" sz="1600" dirty="0" smtClean="0">
                <a:solidFill>
                  <a:schemeClr val="accent1">
                    <a:lumMod val="75000"/>
                  </a:schemeClr>
                </a:solidFill>
              </a:rPr>
              <a:t>თუ </a:t>
            </a:r>
            <a:r>
              <a:rPr lang="ka-GE" sz="1600" dirty="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საწვავს იძენს საწვავის შემრევის გარდა ნებისმიერი მესამე პირისგან (დისტრიბუტორი, სხვა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ან საწვავის </a:t>
            </a:r>
            <a:r>
              <a:rPr lang="ka-GE" sz="1600" dirty="0" err="1">
                <a:solidFill>
                  <a:schemeClr val="accent1">
                    <a:lumMod val="75000"/>
                  </a:schemeClr>
                </a:solidFill>
              </a:rPr>
              <a:t>სააეროდრომო</a:t>
            </a:r>
            <a:r>
              <a:rPr lang="ka-GE" sz="1600" dirty="0">
                <a:solidFill>
                  <a:schemeClr val="accent1">
                    <a:lumMod val="75000"/>
                  </a:schemeClr>
                </a:solidFill>
              </a:rPr>
              <a:t> დისტრიბუტორი), იგი ვალდებულია ამავე მესამე პირისგან მოითხოვოს დოკუმენტაცია, რომელიც საჭიროა მის მიერ </a:t>
            </a:r>
            <a:r>
              <a:rPr lang="en-US" sz="1600" dirty="0">
                <a:solidFill>
                  <a:schemeClr val="accent1">
                    <a:lumMod val="75000"/>
                  </a:schemeClr>
                </a:solidFill>
              </a:rPr>
              <a:t>CORSIA-</a:t>
            </a:r>
            <a:r>
              <a:rPr lang="ka-GE" sz="1600" dirty="0">
                <a:solidFill>
                  <a:schemeClr val="accent1">
                    <a:lumMod val="75000"/>
                  </a:schemeClr>
                </a:solidFill>
              </a:rPr>
              <a:t>ს შესაბამისი საწვავის გამოყენების ხარჯზე გამონაბოლქვის შემცირების თაობაზე მოთხოვნის წარსადგენად.</a:t>
            </a:r>
          </a:p>
          <a:p>
            <a:pPr marL="0" indent="0" algn="just">
              <a:buNone/>
            </a:pPr>
            <a:endParaRPr lang="ka-GE" sz="1600" dirty="0">
              <a:solidFill>
                <a:schemeClr val="accent1">
                  <a:lumMod val="75000"/>
                </a:schemeClr>
              </a:solidFill>
            </a:endParaRPr>
          </a:p>
          <a:p>
            <a:pPr marL="0" indent="0" algn="just">
              <a:buNone/>
            </a:pPr>
            <a:r>
              <a:rPr lang="ka-GE" sz="1600" dirty="0" smtClean="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სააგენტოს წარუდგინოს გამოყენებული </a:t>
            </a:r>
            <a:r>
              <a:rPr lang="en-US" sz="1600" dirty="0">
                <a:solidFill>
                  <a:schemeClr val="accent1">
                    <a:lumMod val="75000"/>
                  </a:schemeClr>
                </a:solidFill>
              </a:rPr>
              <a:t>CORSIA-</a:t>
            </a:r>
            <a:r>
              <a:rPr lang="ka-GE" sz="1600" dirty="0">
                <a:solidFill>
                  <a:schemeClr val="accent1">
                    <a:lumMod val="75000"/>
                  </a:schemeClr>
                </a:solidFill>
              </a:rPr>
              <a:t>ს შესაბამისი საწვავის მონაცემები უახლოეს ტონამდე დამრგვალებული სიზუსტით.</a:t>
            </a: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II- MRV</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922" y="6110120"/>
            <a:ext cx="2515820" cy="570253"/>
          </a:xfrm>
          <a:prstGeom prst="rect">
            <a:avLst/>
          </a:prstGeom>
        </p:spPr>
      </p:pic>
    </p:spTree>
    <p:extLst>
      <p:ext uri="{BB962C8B-B14F-4D97-AF65-F5344CB8AC3E}">
        <p14:creationId xmlns:p14="http://schemas.microsoft.com/office/powerpoint/2010/main" val="698927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1953641"/>
            <a:ext cx="10515600" cy="4351338"/>
          </a:xfrm>
        </p:spPr>
        <p:txBody>
          <a:bodyPr>
            <a:normAutofit/>
          </a:bodyPr>
          <a:lstStyle/>
          <a:p>
            <a:pPr marL="0" indent="0" algn="just">
              <a:buNone/>
            </a:pPr>
            <a:r>
              <a:rPr lang="ka-GE" sz="1600" b="1" dirty="0">
                <a:solidFill>
                  <a:schemeClr val="accent1">
                    <a:lumMod val="75000"/>
                  </a:schemeClr>
                </a:solidFill>
              </a:rPr>
              <a:t>მუხლი 15. ნახშირორჟანგის გამონაბოლქვის ვერიფიკაცია</a:t>
            </a:r>
          </a:p>
          <a:p>
            <a:pPr marL="0" indent="0" algn="just">
              <a:buNone/>
            </a:pPr>
            <a:r>
              <a:rPr lang="ka-GE" sz="1600" dirty="0" smtClean="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უზრუნველყოს გამონაბოლქვის წლიური ანგარიშის ვერიფიკაცია იმ ვერიფიკაციის ორგანოს მიერ, რომელიც მითითებულია იკაოს ოფიციალურ დოკუმენტში „</a:t>
            </a:r>
            <a:r>
              <a:rPr lang="en-US" sz="1600" dirty="0">
                <a:solidFill>
                  <a:schemeClr val="accent1">
                    <a:lumMod val="75000"/>
                  </a:schemeClr>
                </a:solidFill>
              </a:rPr>
              <a:t>CORSIA: </a:t>
            </a:r>
            <a:r>
              <a:rPr lang="ka-GE" sz="1600" dirty="0">
                <a:solidFill>
                  <a:schemeClr val="accent1">
                    <a:lumMod val="75000"/>
                  </a:schemeClr>
                </a:solidFill>
              </a:rPr>
              <a:t>ცენტრალური რეესტრი (</a:t>
            </a:r>
            <a:r>
              <a:rPr lang="en-US" sz="1600" dirty="0">
                <a:solidFill>
                  <a:schemeClr val="accent1">
                    <a:lumMod val="75000"/>
                  </a:schemeClr>
                </a:solidFill>
              </a:rPr>
              <a:t>CCR): </a:t>
            </a:r>
            <a:r>
              <a:rPr lang="ka-GE" sz="1600" dirty="0">
                <a:solidFill>
                  <a:schemeClr val="accent1">
                    <a:lumMod val="75000"/>
                  </a:schemeClr>
                </a:solidFill>
              </a:rPr>
              <a:t>ინფორმაცია და მონაცემები გამჭვირვალობის უზრუნველსაყოფად</a:t>
            </a:r>
            <a:r>
              <a:rPr lang="ka-GE" sz="1600" dirty="0" smtClean="0">
                <a:solidFill>
                  <a:schemeClr val="accent1">
                    <a:lumMod val="75000"/>
                  </a:schemeClr>
                </a:solidFill>
              </a:rPr>
              <a:t>“.</a:t>
            </a:r>
          </a:p>
          <a:p>
            <a:pPr marL="0" indent="0" algn="just">
              <a:buNone/>
            </a:pPr>
            <a:endParaRPr lang="ka-GE" sz="1600" dirty="0">
              <a:solidFill>
                <a:schemeClr val="accent1">
                  <a:lumMod val="75000"/>
                </a:schemeClr>
              </a:solidFill>
            </a:endParaRPr>
          </a:p>
          <a:p>
            <a:pPr marL="0" indent="0" algn="just">
              <a:buNone/>
            </a:pPr>
            <a:r>
              <a:rPr lang="ka-GE" sz="1600" dirty="0">
                <a:solidFill>
                  <a:schemeClr val="accent1">
                    <a:lumMod val="75000"/>
                  </a:schemeClr>
                </a:solidFill>
              </a:rPr>
              <a:t>ვერიფიკაციის ორგანოს მიერ ნახშირორჟანგის გამონაბოლქვის ანგარიშის ვერიფიკაციის შემდეგ, სხ-ის </a:t>
            </a:r>
            <a:r>
              <a:rPr lang="ka-GE" sz="1600" dirty="0" err="1">
                <a:solidFill>
                  <a:schemeClr val="accent1">
                    <a:lumMod val="75000"/>
                  </a:schemeClr>
                </a:solidFill>
              </a:rPr>
              <a:t>ექსპლუატანტმა</a:t>
            </a:r>
            <a:r>
              <a:rPr lang="ka-GE" sz="1600" dirty="0">
                <a:solidFill>
                  <a:schemeClr val="accent1">
                    <a:lumMod val="75000"/>
                  </a:schemeClr>
                </a:solidFill>
              </a:rPr>
              <a:t> და ვერიფიკაციის ორგანომ, სხ-ის </a:t>
            </a:r>
            <a:r>
              <a:rPr lang="ka-GE" sz="1600" dirty="0" err="1">
                <a:solidFill>
                  <a:schemeClr val="accent1">
                    <a:lumMod val="75000"/>
                  </a:schemeClr>
                </a:solidFill>
              </a:rPr>
              <a:t>ექსპლუატანტის</a:t>
            </a:r>
            <a:r>
              <a:rPr lang="ka-GE" sz="1600" dirty="0">
                <a:solidFill>
                  <a:schemeClr val="accent1">
                    <a:lumMod val="75000"/>
                  </a:schemeClr>
                </a:solidFill>
              </a:rPr>
              <a:t> თანხმობით, აღნიშნული გამონაბოლქვის ანგარიშის ასლი და მასთან დაკავშირებული ვერიფიკაციის ანგარიშის ასლი ერთმანეთისგან დამოუკიდებლად უნდა წარუდგინონ სააგენტოს ამ წესის დანართ #1-ში განსაზღვრული ვადების შესაბამისად, რის შემდგომაც წარმოდგენილ ანგარიშში ასახული მონაცემების სისწორე ექვემდებარება სააგენტოს მიერ გადამოწმებას</a:t>
            </a:r>
            <a:r>
              <a:rPr lang="ka-GE" sz="1600" dirty="0" smtClean="0">
                <a:solidFill>
                  <a:schemeClr val="accent1">
                    <a:lumMod val="75000"/>
                  </a:schemeClr>
                </a:solidFill>
              </a:rPr>
              <a:t>.</a:t>
            </a:r>
          </a:p>
          <a:p>
            <a:pPr marL="0" indent="0" algn="just">
              <a:buNone/>
            </a:pPr>
            <a:endParaRPr lang="ka-GE" sz="1600" dirty="0">
              <a:solidFill>
                <a:schemeClr val="accent1">
                  <a:lumMod val="75000"/>
                </a:schemeClr>
              </a:solidFill>
            </a:endParaRP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II- MRV</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922" y="6110120"/>
            <a:ext cx="2515820" cy="570253"/>
          </a:xfrm>
          <a:prstGeom prst="rect">
            <a:avLst/>
          </a:prstGeom>
        </p:spPr>
      </p:pic>
    </p:spTree>
    <p:extLst>
      <p:ext uri="{BB962C8B-B14F-4D97-AF65-F5344CB8AC3E}">
        <p14:creationId xmlns:p14="http://schemas.microsoft.com/office/powerpoint/2010/main" val="2203648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1953641"/>
            <a:ext cx="10515600" cy="4351338"/>
          </a:xfrm>
        </p:spPr>
        <p:txBody>
          <a:bodyPr>
            <a:normAutofit/>
          </a:bodyPr>
          <a:lstStyle/>
          <a:p>
            <a:pPr marL="0" indent="0" algn="just">
              <a:buNone/>
            </a:pPr>
            <a:r>
              <a:rPr lang="ka-GE" sz="1600" b="1" dirty="0">
                <a:solidFill>
                  <a:schemeClr val="accent1">
                    <a:lumMod val="75000"/>
                  </a:schemeClr>
                </a:solidFill>
              </a:rPr>
              <a:t>მუხლი 16. </a:t>
            </a:r>
            <a:r>
              <a:rPr lang="en-US" sz="1600" b="1" dirty="0">
                <a:solidFill>
                  <a:schemeClr val="accent1">
                    <a:lumMod val="75000"/>
                  </a:schemeClr>
                </a:solidFill>
              </a:rPr>
              <a:t>CORSIA-</a:t>
            </a:r>
            <a:r>
              <a:rPr lang="ka-GE" sz="1600" b="1" dirty="0">
                <a:solidFill>
                  <a:schemeClr val="accent1">
                    <a:lumMod val="75000"/>
                  </a:schemeClr>
                </a:solidFill>
              </a:rPr>
              <a:t>ს შესაბამისი საწვავის ვერიფიკაცია</a:t>
            </a:r>
          </a:p>
          <a:p>
            <a:pPr marL="0" indent="0" algn="just">
              <a:buNone/>
            </a:pPr>
            <a:r>
              <a:rPr lang="ka-GE" sz="1600" dirty="0">
                <a:solidFill>
                  <a:schemeClr val="accent1">
                    <a:lumMod val="75000"/>
                  </a:schemeClr>
                </a:solidFill>
              </a:rPr>
              <a:t>1. </a:t>
            </a:r>
            <a:r>
              <a:rPr lang="en-US" sz="1600" dirty="0">
                <a:solidFill>
                  <a:schemeClr val="accent1">
                    <a:lumMod val="75000"/>
                  </a:schemeClr>
                </a:solidFill>
              </a:rPr>
              <a:t>CORSIA-</a:t>
            </a:r>
            <a:r>
              <a:rPr lang="ka-GE" sz="1600" dirty="0">
                <a:solidFill>
                  <a:schemeClr val="accent1">
                    <a:lumMod val="75000"/>
                  </a:schemeClr>
                </a:solidFill>
              </a:rPr>
              <a:t>ს შესაბამისი საწვავის გამოყენების ხარჯზე გამონაბოლქვის შემცირების  მიზნით, სხ-ის </a:t>
            </a:r>
            <a:r>
              <a:rPr lang="ka-GE" sz="1600" dirty="0" err="1">
                <a:solidFill>
                  <a:schemeClr val="accent1">
                    <a:lumMod val="75000"/>
                  </a:schemeClr>
                </a:solidFill>
              </a:rPr>
              <a:t>ექსპლუატანტმა</a:t>
            </a:r>
            <a:r>
              <a:rPr lang="ka-GE" sz="1600" dirty="0">
                <a:solidFill>
                  <a:schemeClr val="accent1">
                    <a:lumMod val="75000"/>
                  </a:schemeClr>
                </a:solidFill>
              </a:rPr>
              <a:t> ვერიფიკაციის ორგანოსა და სააგენტოს უნდა წარუდგინოს დოკუმენტური მტკიცებულებები, როგორიცაა საწვავის შესყიდვებთან, ტრანზაქციის ანგარიშებთან, საწვავის შერევასა და მდგრადობასთან დაკავშირებული ჩანაწერები.</a:t>
            </a:r>
          </a:p>
          <a:p>
            <a:pPr marL="0" indent="0" algn="just">
              <a:buNone/>
            </a:pPr>
            <a:r>
              <a:rPr lang="ka-GE" sz="1600" dirty="0">
                <a:solidFill>
                  <a:schemeClr val="accent1">
                    <a:lumMod val="75000"/>
                  </a:schemeClr>
                </a:solidFill>
              </a:rPr>
              <a:t>2.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განახორციელოს მის მიერ შესყიდული </a:t>
            </a:r>
            <a:r>
              <a:rPr lang="en-US" sz="1600" dirty="0">
                <a:solidFill>
                  <a:schemeClr val="accent1">
                    <a:lumMod val="75000"/>
                  </a:schemeClr>
                </a:solidFill>
              </a:rPr>
              <a:t>CORSIA-</a:t>
            </a:r>
            <a:r>
              <a:rPr lang="ka-GE" sz="1600" dirty="0">
                <a:solidFill>
                  <a:schemeClr val="accent1">
                    <a:lumMod val="75000"/>
                  </a:schemeClr>
                </a:solidFill>
              </a:rPr>
              <a:t>ს შესაბამისი საწვავის წარმოებასთან დაკავშირებული დოკუმენტების აუდიტორული შემოწმება, ხარისხის მართვის სისტემის ფარგლებში.</a:t>
            </a: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II- MRV</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922" y="6110120"/>
            <a:ext cx="2515820" cy="570253"/>
          </a:xfrm>
          <a:prstGeom prst="rect">
            <a:avLst/>
          </a:prstGeom>
        </p:spPr>
      </p:pic>
    </p:spTree>
    <p:extLst>
      <p:ext uri="{BB962C8B-B14F-4D97-AF65-F5344CB8AC3E}">
        <p14:creationId xmlns:p14="http://schemas.microsoft.com/office/powerpoint/2010/main" val="2879174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1953641"/>
            <a:ext cx="10515600" cy="4351338"/>
          </a:xfrm>
        </p:spPr>
        <p:txBody>
          <a:bodyPr>
            <a:normAutofit/>
          </a:bodyPr>
          <a:lstStyle/>
          <a:p>
            <a:pPr marL="0" indent="0" algn="just">
              <a:buNone/>
            </a:pPr>
            <a:r>
              <a:rPr lang="ka-GE" sz="1600" b="1" dirty="0">
                <a:solidFill>
                  <a:schemeClr val="accent1">
                    <a:lumMod val="75000"/>
                  </a:schemeClr>
                </a:solidFill>
              </a:rPr>
              <a:t>მუხლი 17. მონაცემთა ხარვეზი სხ-ს </a:t>
            </a:r>
            <a:r>
              <a:rPr lang="ka-GE" sz="1600" b="1" dirty="0" err="1">
                <a:solidFill>
                  <a:schemeClr val="accent1">
                    <a:lumMod val="75000"/>
                  </a:schemeClr>
                </a:solidFill>
              </a:rPr>
              <a:t>ექსპლუატანტის</a:t>
            </a:r>
            <a:r>
              <a:rPr lang="ka-GE" sz="1600" b="1" dirty="0">
                <a:solidFill>
                  <a:schemeClr val="accent1">
                    <a:lumMod val="75000"/>
                  </a:schemeClr>
                </a:solidFill>
              </a:rPr>
              <a:t> ანგარიშებში</a:t>
            </a:r>
          </a:p>
          <a:p>
            <a:pPr marL="0" indent="0" algn="just">
              <a:buNone/>
            </a:pPr>
            <a:r>
              <a:rPr lang="ka-GE" sz="1600" dirty="0" smtClean="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ვალდებულია დეტალურად აღწეროს მონაცემთა ხარვეზის თავიდან აცილებისკენ მიმართული პროცედურები გამონაბოლქვის მონიტორინგის </a:t>
            </a:r>
            <a:r>
              <a:rPr lang="ka-GE" sz="1600" dirty="0" smtClean="0">
                <a:solidFill>
                  <a:schemeClr val="accent1">
                    <a:lumMod val="75000"/>
                  </a:schemeClr>
                </a:solidFill>
              </a:rPr>
              <a:t>გეგმაში.</a:t>
            </a:r>
          </a:p>
          <a:p>
            <a:pPr marL="0" indent="0" algn="just">
              <a:buNone/>
            </a:pPr>
            <a:r>
              <a:rPr lang="ka-GE" sz="1600" dirty="0" smtClean="0">
                <a:solidFill>
                  <a:schemeClr val="accent1">
                    <a:lumMod val="75000"/>
                  </a:schemeClr>
                </a:solidFill>
              </a:rPr>
              <a:t>სახელმძღვანელო </a:t>
            </a:r>
            <a:r>
              <a:rPr lang="ka-GE" sz="1600" dirty="0">
                <a:solidFill>
                  <a:schemeClr val="accent1">
                    <a:lumMod val="75000"/>
                  </a:schemeClr>
                </a:solidFill>
              </a:rPr>
              <a:t>მასალა მონაცემთა ხარვეზის აღმოფხვრის შესახებ მოცემულია </a:t>
            </a:r>
            <a:r>
              <a:rPr lang="en-US" sz="1600" dirty="0">
                <a:solidFill>
                  <a:schemeClr val="accent1">
                    <a:lumMod val="75000"/>
                  </a:schemeClr>
                </a:solidFill>
              </a:rPr>
              <a:t>ICAO Doc 9501-</a:t>
            </a:r>
            <a:r>
              <a:rPr lang="ka-GE" sz="1600" dirty="0">
                <a:solidFill>
                  <a:schemeClr val="accent1">
                    <a:lumMod val="75000"/>
                  </a:schemeClr>
                </a:solidFill>
              </a:rPr>
              <a:t>ში.</a:t>
            </a:r>
          </a:p>
          <a:p>
            <a:pPr marL="0" indent="0" algn="just">
              <a:buNone/>
            </a:pPr>
            <a:r>
              <a:rPr lang="ka-GE" sz="1600" dirty="0" smtClean="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რომელიც იყენებს საწვავის ხარჯვის მონიტორინგის მეთოდს, ვალდებულია მონაცემთა ხარვეზი აღმოფხვრას </a:t>
            </a:r>
            <a:r>
              <a:rPr lang="en-US" sz="1600" dirty="0">
                <a:solidFill>
                  <a:schemeClr val="accent1">
                    <a:lumMod val="75000"/>
                  </a:schemeClr>
                </a:solidFill>
              </a:rPr>
              <a:t>CERT </a:t>
            </a:r>
            <a:r>
              <a:rPr lang="ka-GE" sz="1600" dirty="0">
                <a:solidFill>
                  <a:schemeClr val="accent1">
                    <a:lumMod val="75000"/>
                  </a:schemeClr>
                </a:solidFill>
              </a:rPr>
              <a:t>პროგრამის გამოყენებით,  იმ პირობით, რომ </a:t>
            </a:r>
            <a:r>
              <a:rPr lang="ka-GE" sz="1600" dirty="0" smtClean="0">
                <a:solidFill>
                  <a:schemeClr val="accent1">
                    <a:lumMod val="75000"/>
                  </a:schemeClr>
                </a:solidFill>
              </a:rPr>
              <a:t>კომპენსირებას </a:t>
            </a:r>
            <a:r>
              <a:rPr lang="ka-GE" sz="1600" dirty="0">
                <a:solidFill>
                  <a:schemeClr val="accent1">
                    <a:lumMod val="75000"/>
                  </a:schemeClr>
                </a:solidFill>
              </a:rPr>
              <a:t>დაქვემდებარებული საერთაშორისო ფრენების ოდენობა, რომლებზეც ფიქსირდება მონაცემთა ხარვეზი, არ აღემატება ამგვარი საერთაშორისო ფრენების ჯამური რაოდენობის 5%-ს.</a:t>
            </a:r>
          </a:p>
          <a:p>
            <a:pPr marL="0" indent="0" algn="just">
              <a:buNone/>
            </a:pPr>
            <a:endParaRPr lang="ka-GE" sz="1600" dirty="0" smtClean="0">
              <a:solidFill>
                <a:schemeClr val="accent1">
                  <a:lumMod val="75000"/>
                </a:schemeClr>
              </a:solidFill>
            </a:endParaRPr>
          </a:p>
          <a:p>
            <a:pPr marL="0" indent="0" algn="just">
              <a:buNone/>
            </a:pPr>
            <a:r>
              <a:rPr lang="ka-GE" sz="1600" b="1" dirty="0">
                <a:solidFill>
                  <a:schemeClr val="accent1">
                    <a:lumMod val="75000"/>
                  </a:schemeClr>
                </a:solidFill>
              </a:rPr>
              <a:t>მუხლი 18. გამონაბოლქვის ანგარიშში შეცდომების გასწორება</a:t>
            </a:r>
          </a:p>
          <a:p>
            <a:pPr marL="0" indent="0" algn="just">
              <a:buNone/>
            </a:pPr>
            <a:r>
              <a:rPr lang="ka-GE" sz="1600" dirty="0" smtClean="0">
                <a:solidFill>
                  <a:schemeClr val="accent1">
                    <a:lumMod val="75000"/>
                  </a:schemeClr>
                </a:solidFill>
              </a:rPr>
              <a:t>იმ </a:t>
            </a:r>
            <a:r>
              <a:rPr lang="ka-GE" sz="1600" dirty="0">
                <a:solidFill>
                  <a:schemeClr val="accent1">
                    <a:lumMod val="75000"/>
                  </a:schemeClr>
                </a:solidFill>
              </a:rPr>
              <a:t>შემთხვევაში, როცა სააგენტოს მიერ სხ-ის </a:t>
            </a:r>
            <a:r>
              <a:rPr lang="ka-GE" sz="1600" dirty="0" err="1">
                <a:solidFill>
                  <a:schemeClr val="accent1">
                    <a:lumMod val="75000"/>
                  </a:schemeClr>
                </a:solidFill>
              </a:rPr>
              <a:t>ექსპლუატანტის</a:t>
            </a:r>
            <a:r>
              <a:rPr lang="ka-GE" sz="1600" dirty="0">
                <a:solidFill>
                  <a:schemeClr val="accent1">
                    <a:lumMod val="75000"/>
                  </a:schemeClr>
                </a:solidFill>
              </a:rPr>
              <a:t> გამონაბოლქვის ანგარიშის იკაოსთვის წარდგენის შემდგომ, ვერიფიკაციის ორგანო ან/და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ამავე ანგარიშში აღმოაჩენს შეცდომას, ვერიფიკაციის ორგანომ ან/და </a:t>
            </a:r>
            <a:r>
              <a:rPr lang="ka-GE" sz="1600" dirty="0" err="1">
                <a:solidFill>
                  <a:schemeClr val="accent1">
                    <a:lumMod val="75000"/>
                  </a:schemeClr>
                </a:solidFill>
              </a:rPr>
              <a:t>ექსპლუატანტმა</a:t>
            </a:r>
            <a:r>
              <a:rPr lang="ka-GE" sz="1600" dirty="0">
                <a:solidFill>
                  <a:schemeClr val="accent1">
                    <a:lumMod val="75000"/>
                  </a:schemeClr>
                </a:solidFill>
              </a:rPr>
              <a:t> დაუყოვნებლივ უნდა შეატყობინოს სააგენტოს, შესაბამისი გამონაბოლქვის ანგარიშის განახლების მიზნით.</a:t>
            </a: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II- MRV</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922" y="6110120"/>
            <a:ext cx="2515820" cy="570253"/>
          </a:xfrm>
          <a:prstGeom prst="rect">
            <a:avLst/>
          </a:prstGeom>
        </p:spPr>
      </p:pic>
    </p:spTree>
    <p:extLst>
      <p:ext uri="{BB962C8B-B14F-4D97-AF65-F5344CB8AC3E}">
        <p14:creationId xmlns:p14="http://schemas.microsoft.com/office/powerpoint/2010/main" val="2857717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18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2154809"/>
            <a:ext cx="10515600" cy="4351338"/>
          </a:xfrm>
        </p:spPr>
        <p:txBody>
          <a:bodyPr>
            <a:normAutofit/>
          </a:bodyPr>
          <a:lstStyle/>
          <a:p>
            <a:pPr marL="0" indent="0" algn="just">
              <a:buNone/>
            </a:pPr>
            <a:r>
              <a:rPr lang="ka-GE" sz="1600" b="1" dirty="0">
                <a:solidFill>
                  <a:schemeClr val="accent1">
                    <a:lumMod val="75000"/>
                  </a:schemeClr>
                </a:solidFill>
              </a:rPr>
              <a:t>მუხლი 1. პრეამბულა</a:t>
            </a:r>
          </a:p>
          <a:p>
            <a:pPr algn="just"/>
            <a:r>
              <a:rPr lang="ka-GE" sz="1600" dirty="0">
                <a:solidFill>
                  <a:schemeClr val="accent1">
                    <a:lumMod val="75000"/>
                  </a:schemeClr>
                </a:solidFill>
              </a:rPr>
              <a:t>1. საერთაშორისო ავიაციისთვის ნახშირორჟანგის გამონაბოლქვის შემცირებისა და კომპენსაციის წესი (შემდგომ – წესი) შემუშავებულია „საერთაშორისო სამოქალაქო ავიაციის შესახებ“ ჩიკაგოს 1944 წლის კონვენციის მე-16 დანართის </a:t>
            </a:r>
            <a:r>
              <a:rPr lang="en-US" sz="1600" dirty="0">
                <a:solidFill>
                  <a:schemeClr val="accent1">
                    <a:lumMod val="75000"/>
                  </a:schemeClr>
                </a:solidFill>
                <a:latin typeface="Sylfaen" panose="010A0502050306030303" pitchFamily="18" charset="0"/>
              </a:rPr>
              <a:t>IV </a:t>
            </a:r>
            <a:r>
              <a:rPr lang="ka-GE" sz="1600" dirty="0">
                <a:solidFill>
                  <a:schemeClr val="accent1">
                    <a:lumMod val="75000"/>
                  </a:schemeClr>
                </a:solidFill>
              </a:rPr>
              <a:t>ტომის </a:t>
            </a:r>
            <a:r>
              <a:rPr lang="ka-GE" sz="1600" dirty="0" smtClean="0">
                <a:solidFill>
                  <a:schemeClr val="accent1">
                    <a:lumMod val="75000"/>
                  </a:schemeClr>
                </a:solidFill>
              </a:rPr>
              <a:t>და </a:t>
            </a:r>
            <a:r>
              <a:rPr lang="en-US" sz="1600" b="1" dirty="0" smtClean="0">
                <a:solidFill>
                  <a:schemeClr val="accent1">
                    <a:lumMod val="75000"/>
                  </a:schemeClr>
                </a:solidFill>
                <a:latin typeface="Sylfaen" panose="010A0502050306030303" pitchFamily="18" charset="0"/>
              </a:rPr>
              <a:t>ICAO</a:t>
            </a:r>
            <a:r>
              <a:rPr lang="en-US" sz="1600" b="1" dirty="0" smtClean="0">
                <a:solidFill>
                  <a:schemeClr val="accent1">
                    <a:lumMod val="75000"/>
                  </a:schemeClr>
                </a:solidFill>
              </a:rPr>
              <a:t> </a:t>
            </a:r>
            <a:r>
              <a:rPr lang="en-US" sz="1600" b="1" dirty="0" smtClean="0">
                <a:solidFill>
                  <a:schemeClr val="accent1">
                    <a:lumMod val="75000"/>
                  </a:schemeClr>
                </a:solidFill>
                <a:latin typeface="Sylfaen" panose="010A0502050306030303" pitchFamily="18" charset="0"/>
              </a:rPr>
              <a:t>Doc </a:t>
            </a:r>
            <a:r>
              <a:rPr lang="en-US" sz="1600" b="1" dirty="0">
                <a:solidFill>
                  <a:schemeClr val="accent1">
                    <a:lumMod val="75000"/>
                  </a:schemeClr>
                </a:solidFill>
                <a:latin typeface="Sylfaen" panose="010A0502050306030303" pitchFamily="18" charset="0"/>
              </a:rPr>
              <a:t>9501 </a:t>
            </a:r>
            <a:r>
              <a:rPr lang="en-US" sz="1600" dirty="0">
                <a:solidFill>
                  <a:schemeClr val="accent1">
                    <a:lumMod val="75000"/>
                  </a:schemeClr>
                </a:solidFill>
                <a:latin typeface="Sylfaen" panose="010A0502050306030303" pitchFamily="18" charset="0"/>
              </a:rPr>
              <a:t>IV </a:t>
            </a:r>
            <a:r>
              <a:rPr lang="ka-GE" sz="1600" dirty="0">
                <a:solidFill>
                  <a:schemeClr val="accent1">
                    <a:lumMod val="75000"/>
                  </a:schemeClr>
                </a:solidFill>
              </a:rPr>
              <a:t>ტომის (“საერთაშორისო ავიაციისთვის ნახშირორჟანგის გამონაბოლქვის შემცირებისა და კომპენსაციის სქემასთან (</a:t>
            </a:r>
            <a:r>
              <a:rPr lang="en-US" sz="1600" dirty="0">
                <a:solidFill>
                  <a:schemeClr val="accent1">
                    <a:lumMod val="75000"/>
                  </a:schemeClr>
                </a:solidFill>
                <a:latin typeface="Sylfaen" panose="010A0502050306030303" pitchFamily="18" charset="0"/>
              </a:rPr>
              <a:t>CORSIA) </a:t>
            </a:r>
            <a:r>
              <a:rPr lang="ka-GE" sz="1600" dirty="0">
                <a:solidFill>
                  <a:schemeClr val="accent1">
                    <a:lumMod val="75000"/>
                  </a:schemeClr>
                </a:solidFill>
              </a:rPr>
              <a:t>შესაბამისობის პროცედურები“) მოთხოვნების მიხედვით.</a:t>
            </a:r>
          </a:p>
          <a:p>
            <a:pPr algn="just"/>
            <a:r>
              <a:rPr lang="ka-GE" sz="1600" dirty="0">
                <a:solidFill>
                  <a:schemeClr val="accent1">
                    <a:lumMod val="75000"/>
                  </a:schemeClr>
                </a:solidFill>
              </a:rPr>
              <a:t>2. წესის მიზანია საერთაშორისო სამოქალაქო ავიაციაში საჰაერო ხომალდის (შემდგომში „სხ“) ფრენის შედეგად გამოყოფილი ნახშირორჟანგის გამონაბოლქვის </a:t>
            </a:r>
            <a:r>
              <a:rPr lang="ka-GE" sz="1600" b="1" u="sng" dirty="0">
                <a:solidFill>
                  <a:schemeClr val="accent1">
                    <a:lumMod val="75000"/>
                  </a:schemeClr>
                </a:solidFill>
              </a:rPr>
              <a:t>შემცირება და კომპენსაცია</a:t>
            </a:r>
            <a:r>
              <a:rPr lang="ka-GE" sz="1600" b="1" u="sng" dirty="0" smtClean="0">
                <a:solidFill>
                  <a:schemeClr val="accent1">
                    <a:lumMod val="75000"/>
                  </a:schemeClr>
                </a:solidFill>
              </a:rPr>
              <a:t>.</a:t>
            </a:r>
            <a:endParaRPr lang="ka-GE" sz="1600" b="1" u="sng" dirty="0">
              <a:solidFill>
                <a:schemeClr val="accent1">
                  <a:lumMod val="75000"/>
                </a:schemeClr>
              </a:solidFill>
            </a:endParaRPr>
          </a:p>
          <a:p>
            <a:pPr algn="just"/>
            <a:r>
              <a:rPr lang="ka-GE" sz="1600" dirty="0">
                <a:solidFill>
                  <a:schemeClr val="accent1">
                    <a:lumMod val="75000"/>
                  </a:schemeClr>
                </a:solidFill>
              </a:rPr>
              <a:t>3. წესი ადგენს სხ-ის </a:t>
            </a:r>
            <a:r>
              <a:rPr lang="ka-GE" sz="1600" b="1" u="sng" dirty="0">
                <a:solidFill>
                  <a:schemeClr val="accent1">
                    <a:lumMod val="75000"/>
                  </a:schemeClr>
                </a:solidFill>
              </a:rPr>
              <a:t>საქართველოში რეგისტრირებული </a:t>
            </a:r>
            <a:r>
              <a:rPr lang="ka-GE" sz="1600" b="1" u="sng" dirty="0" err="1">
                <a:solidFill>
                  <a:schemeClr val="accent1">
                    <a:lumMod val="75000"/>
                  </a:schemeClr>
                </a:solidFill>
              </a:rPr>
              <a:t>ექსპლუატანტის</a:t>
            </a:r>
            <a:r>
              <a:rPr lang="ka-GE" sz="1600" b="1" u="sng" dirty="0">
                <a:solidFill>
                  <a:schemeClr val="accent1">
                    <a:lumMod val="75000"/>
                  </a:schemeClr>
                </a:solidFill>
              </a:rPr>
              <a:t> </a:t>
            </a:r>
            <a:r>
              <a:rPr lang="ka-GE" sz="1600" dirty="0">
                <a:solidFill>
                  <a:schemeClr val="accent1">
                    <a:lumMod val="75000"/>
                  </a:schemeClr>
                </a:solidFill>
              </a:rPr>
              <a:t>მიერ </a:t>
            </a:r>
            <a:r>
              <a:rPr lang="ka-GE" sz="1600" b="1" u="sng" dirty="0">
                <a:solidFill>
                  <a:schemeClr val="accent1">
                    <a:lumMod val="75000"/>
                  </a:schemeClr>
                </a:solidFill>
              </a:rPr>
              <a:t>საერთაშორისო ფრენებზე </a:t>
            </a:r>
            <a:r>
              <a:rPr lang="ka-GE" sz="1600" dirty="0">
                <a:solidFill>
                  <a:schemeClr val="accent1">
                    <a:lumMod val="75000"/>
                  </a:schemeClr>
                </a:solidFill>
              </a:rPr>
              <a:t>გამოყოფილი ნახშირორჟანგის გამონაბოლქვის შემცირებისა და კომპენსაციის მარეგულირებელ ნორმებს.</a:t>
            </a:r>
            <a:endParaRPr lang="ka-GE" sz="1600" dirty="0" smtClean="0">
              <a:solidFill>
                <a:schemeClr val="accent1">
                  <a:lumMod val="75000"/>
                </a:schemeClr>
              </a:solidFill>
              <a:latin typeface="Sylfaen" panose="010A0502050306030303" pitchFamily="18" charset="0"/>
            </a:endParaRPr>
          </a:p>
          <a:p>
            <a:pPr marL="0" indent="0" algn="just">
              <a:buNone/>
            </a:pPr>
            <a:endParaRPr lang="ka-GE" sz="1600" dirty="0">
              <a:solidFill>
                <a:schemeClr val="accent1">
                  <a:lumMod val="75000"/>
                </a:schemeClr>
              </a:solidFill>
              <a:latin typeface="Sylfaen" panose="010A0502050306030303" pitchFamily="18" charset="0"/>
            </a:endParaRPr>
          </a:p>
          <a:p>
            <a:pPr marL="0" indent="0">
              <a:buNone/>
            </a:pPr>
            <a:endParaRPr lang="ka-GE" dirty="0"/>
          </a:p>
          <a:p>
            <a:pPr marL="0" indent="0">
              <a:buNone/>
            </a:pPr>
            <a:endParaRPr lang="ka-GE" dirty="0"/>
          </a:p>
          <a:p>
            <a:endParaRPr lang="ka-GE" dirty="0"/>
          </a:p>
          <a:p>
            <a:endParaRPr lang="ka-GE" dirty="0"/>
          </a:p>
          <a:p>
            <a:pPr marL="0" indent="0">
              <a:buNone/>
            </a:pPr>
            <a:endParaRPr lang="ka-GE" dirty="0"/>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 </a:t>
            </a:r>
            <a:r>
              <a:rPr lang="ka-GE" sz="2400" dirty="0" smtClean="0">
                <a:solidFill>
                  <a:schemeClr val="accent1">
                    <a:lumMod val="75000"/>
                  </a:schemeClr>
                </a:solidFill>
              </a:rPr>
              <a:t>ზოგადი დებულებები</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090" y="6015841"/>
            <a:ext cx="2515820" cy="570253"/>
          </a:xfrm>
          <a:prstGeom prst="rect">
            <a:avLst/>
          </a:prstGeom>
        </p:spPr>
      </p:pic>
    </p:spTree>
    <p:extLst>
      <p:ext uri="{BB962C8B-B14F-4D97-AF65-F5344CB8AC3E}">
        <p14:creationId xmlns:p14="http://schemas.microsoft.com/office/powerpoint/2010/main" val="2086100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2154809"/>
            <a:ext cx="10515600" cy="4351338"/>
          </a:xfrm>
        </p:spPr>
        <p:txBody>
          <a:bodyPr>
            <a:normAutofit/>
          </a:bodyPr>
          <a:lstStyle/>
          <a:p>
            <a:pPr marL="0" indent="0" algn="just">
              <a:buNone/>
            </a:pPr>
            <a:r>
              <a:rPr lang="ka-GE" sz="1600" b="1" dirty="0">
                <a:solidFill>
                  <a:schemeClr val="accent1">
                    <a:lumMod val="75000"/>
                  </a:schemeClr>
                </a:solidFill>
              </a:rPr>
              <a:t>მუხლი 2. რეგულირების სფერო</a:t>
            </a:r>
          </a:p>
          <a:p>
            <a:pPr marL="0" indent="0" algn="just">
              <a:buNone/>
            </a:pPr>
            <a:r>
              <a:rPr lang="ka-GE" sz="1600" dirty="0">
                <a:solidFill>
                  <a:schemeClr val="accent1">
                    <a:lumMod val="75000"/>
                  </a:schemeClr>
                </a:solidFill>
              </a:rPr>
              <a:t>1. წესის მოთხოვნები ვრცელდება სხ-ის </a:t>
            </a:r>
            <a:r>
              <a:rPr lang="ka-GE" sz="1600" dirty="0" err="1">
                <a:solidFill>
                  <a:schemeClr val="accent1">
                    <a:lumMod val="75000"/>
                  </a:schemeClr>
                </a:solidFill>
              </a:rPr>
              <a:t>ექსპლუატანტზე</a:t>
            </a:r>
            <a:r>
              <a:rPr lang="ka-GE" sz="1600" dirty="0">
                <a:solidFill>
                  <a:schemeClr val="accent1">
                    <a:lumMod val="75000"/>
                  </a:schemeClr>
                </a:solidFill>
              </a:rPr>
              <a:t>, რომელიც ფლობს </a:t>
            </a:r>
            <a:r>
              <a:rPr lang="ka-GE" sz="1600" dirty="0" smtClean="0">
                <a:solidFill>
                  <a:schemeClr val="accent1">
                    <a:lumMod val="75000"/>
                  </a:schemeClr>
                </a:solidFill>
              </a:rPr>
              <a:t>სააგენტოს მიერ </a:t>
            </a:r>
            <a:r>
              <a:rPr lang="ka-GE" sz="1600" dirty="0">
                <a:solidFill>
                  <a:schemeClr val="accent1">
                    <a:lumMod val="75000"/>
                  </a:schemeClr>
                </a:solidFill>
              </a:rPr>
              <a:t>გაცემულ სხ-ის </a:t>
            </a:r>
            <a:r>
              <a:rPr lang="ka-GE" sz="1600" dirty="0" err="1">
                <a:solidFill>
                  <a:schemeClr val="accent1">
                    <a:lumMod val="75000"/>
                  </a:schemeClr>
                </a:solidFill>
              </a:rPr>
              <a:t>ექსპლუატანტის</a:t>
            </a:r>
            <a:r>
              <a:rPr lang="ka-GE" sz="1600" dirty="0">
                <a:solidFill>
                  <a:schemeClr val="accent1">
                    <a:lumMod val="75000"/>
                  </a:schemeClr>
                </a:solidFill>
              </a:rPr>
              <a:t> სერტიფიკატს და რომელიც ახორციელებს 5700 კგ-ზე მეტი მაქსიმალური სერტიფიცირებული ასაფრენი მასის მქონე სხ-ის ექსპლუატაციას და რომლის მიერ ამავე სხ-ების ფრენის შედეგად საერთაშორისო ფრენებზე წლიურად გამოყოფილი ნახშირორჟანგის გამონაბოლქვი აღემატება 10 000 ტონას (გარდა სამედიცინო, ჰუმანიტარული და ხანძარსაწინააღმდეგო ფრენებისა).</a:t>
            </a:r>
          </a:p>
          <a:p>
            <a:pPr marL="0" indent="0" algn="just">
              <a:buNone/>
            </a:pPr>
            <a:r>
              <a:rPr lang="ka-GE" sz="1600" b="1" u="sng" dirty="0">
                <a:solidFill>
                  <a:schemeClr val="accent1">
                    <a:lumMod val="75000"/>
                  </a:schemeClr>
                </a:solidFill>
              </a:rPr>
              <a:t>შენიშვნა: </a:t>
            </a:r>
            <a:r>
              <a:rPr lang="ka-GE" sz="1600" u="sng" dirty="0">
                <a:solidFill>
                  <a:schemeClr val="accent1">
                    <a:lumMod val="75000"/>
                  </a:schemeClr>
                </a:solidFill>
              </a:rPr>
              <a:t>ამ წესის მიზნებისთვის, სხ გულისხმობს მხოლოდ თვითმფრინავს.</a:t>
            </a:r>
          </a:p>
          <a:p>
            <a:pPr marL="0" indent="0" algn="just">
              <a:buNone/>
            </a:pPr>
            <a:endParaRPr lang="ka-GE" sz="1600" dirty="0">
              <a:solidFill>
                <a:schemeClr val="accent1">
                  <a:lumMod val="75000"/>
                </a:schemeClr>
              </a:solidFill>
            </a:endParaRPr>
          </a:p>
          <a:p>
            <a:pPr marL="0" indent="0" algn="just">
              <a:buNone/>
            </a:pPr>
            <a:r>
              <a:rPr lang="ka-GE" sz="1600" dirty="0">
                <a:solidFill>
                  <a:schemeClr val="accent1">
                    <a:lumMod val="75000"/>
                  </a:schemeClr>
                </a:solidFill>
              </a:rPr>
              <a:t>2. წესის მოთხოვნები არ ვრცელდება საერთაშორისო ფრენებზე, რომლებიც ემსახურება სამედიცინო, ჰუმანიტარულ ან ხანძარსაწინააღმდეგო ფრენების შესრულებას, იმ პირობით, რომ ამგვარი ფრენები სრულდება იმავე სხ-ის გამოყენებით, რომლითაც უნდა შესრულდეს აღნიშნული სამედიცინო, ჰუმანიტარული ან ხანძარსაწინააღმდეგო ფრენა და მათი შესრულება აუცილებელია ამგვარი ფრენების განხორციელებისთვის ან მათ შემდგომ სხ-ის </a:t>
            </a:r>
            <a:r>
              <a:rPr lang="ka-GE" sz="1600" dirty="0" err="1">
                <a:solidFill>
                  <a:schemeClr val="accent1">
                    <a:lumMod val="75000"/>
                  </a:schemeClr>
                </a:solidFill>
              </a:rPr>
              <a:t>პოზიციონირებისთვის</a:t>
            </a:r>
            <a:r>
              <a:rPr lang="ka-GE" sz="1600" dirty="0">
                <a:solidFill>
                  <a:schemeClr val="accent1">
                    <a:lumMod val="75000"/>
                  </a:schemeClr>
                </a:solidFill>
              </a:rPr>
              <a:t> მომდევნო ფრენის შესასრულებლად. სხ-ის </a:t>
            </a:r>
            <a:r>
              <a:rPr lang="ka-GE" sz="1600" dirty="0" err="1">
                <a:solidFill>
                  <a:schemeClr val="accent1">
                    <a:lumMod val="75000"/>
                  </a:schemeClr>
                </a:solidFill>
              </a:rPr>
              <a:t>ექსპლუატანტმა</a:t>
            </a:r>
            <a:r>
              <a:rPr lang="ka-GE" sz="1600" dirty="0">
                <a:solidFill>
                  <a:schemeClr val="accent1">
                    <a:lumMod val="75000"/>
                  </a:schemeClr>
                </a:solidFill>
              </a:rPr>
              <a:t> ვერიფიკაციის ორგანოს ან, მოთხოვნის შემთხვევაში, სააგენტოს უნდა წარუდგინოს  ამგვარი ფრენების დამადასტურებელი მტკიცებულებები.</a:t>
            </a:r>
          </a:p>
          <a:p>
            <a:pPr marL="0" indent="0" algn="just">
              <a:buNone/>
            </a:pPr>
            <a:endParaRPr lang="ka-GE" sz="1600" dirty="0">
              <a:solidFill>
                <a:schemeClr val="accent1">
                  <a:lumMod val="75000"/>
                </a:schemeClr>
              </a:solidFill>
            </a:endParaRPr>
          </a:p>
          <a:p>
            <a:pPr marL="0" indent="0">
              <a:buNone/>
            </a:pPr>
            <a:endParaRPr lang="ka-GE" dirty="0"/>
          </a:p>
          <a:p>
            <a:pPr marL="0" indent="0">
              <a:buNone/>
            </a:pPr>
            <a:endParaRPr lang="ka-GE" dirty="0"/>
          </a:p>
          <a:p>
            <a:endParaRPr lang="ka-GE" dirty="0"/>
          </a:p>
          <a:p>
            <a:endParaRPr lang="ka-GE" dirty="0"/>
          </a:p>
          <a:p>
            <a:pPr marL="0" indent="0">
              <a:buNone/>
            </a:pPr>
            <a:endParaRPr lang="ka-GE" dirty="0"/>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 </a:t>
            </a:r>
            <a:r>
              <a:rPr lang="ka-GE" sz="2400" dirty="0" smtClean="0">
                <a:solidFill>
                  <a:schemeClr val="accent1">
                    <a:lumMod val="75000"/>
                  </a:schemeClr>
                </a:solidFill>
              </a:rPr>
              <a:t>ზოგადი დებულებები</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090" y="6015841"/>
            <a:ext cx="2515820" cy="570253"/>
          </a:xfrm>
          <a:prstGeom prst="rect">
            <a:avLst/>
          </a:prstGeom>
        </p:spPr>
      </p:pic>
    </p:spTree>
    <p:extLst>
      <p:ext uri="{BB962C8B-B14F-4D97-AF65-F5344CB8AC3E}">
        <p14:creationId xmlns:p14="http://schemas.microsoft.com/office/powerpoint/2010/main" val="2011839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2154809"/>
            <a:ext cx="10515600" cy="4351338"/>
          </a:xfrm>
        </p:spPr>
        <p:txBody>
          <a:bodyPr>
            <a:normAutofit/>
          </a:bodyPr>
          <a:lstStyle/>
          <a:p>
            <a:pPr marL="0" indent="0" algn="just">
              <a:buNone/>
            </a:pPr>
            <a:r>
              <a:rPr lang="ka-GE" sz="1600" b="1" dirty="0">
                <a:solidFill>
                  <a:schemeClr val="accent1">
                    <a:lumMod val="75000"/>
                  </a:schemeClr>
                </a:solidFill>
              </a:rPr>
              <a:t>მუხლი 2. რეგულირების სფერო</a:t>
            </a:r>
          </a:p>
          <a:p>
            <a:pPr marL="0" indent="0" algn="just">
              <a:buNone/>
            </a:pPr>
            <a:r>
              <a:rPr lang="ka-GE" sz="1600" dirty="0">
                <a:solidFill>
                  <a:schemeClr val="accent1">
                    <a:lumMod val="75000"/>
                  </a:schemeClr>
                </a:solidFill>
              </a:rPr>
              <a:t>3. მას შემდეგ რაც სხ-ის ახალი </a:t>
            </a:r>
            <a:r>
              <a:rPr lang="ka-GE" sz="1600" dirty="0" err="1">
                <a:solidFill>
                  <a:schemeClr val="accent1">
                    <a:lumMod val="75000"/>
                  </a:schemeClr>
                </a:solidFill>
              </a:rPr>
              <a:t>ექსპლუატანტი</a:t>
            </a:r>
            <a:r>
              <a:rPr lang="ka-GE" sz="1600" dirty="0">
                <a:solidFill>
                  <a:schemeClr val="accent1">
                    <a:lumMod val="75000"/>
                  </a:schemeClr>
                </a:solidFill>
              </a:rPr>
              <a:t> დააკმაყოფილებს ამ მუხლის პირველი და მე-2 პუნქტების მოთხოვნებს, მის მიმართ ამ წესის მოთხოვნები გავრცელდება მომდევნო კალენდარული წლის 1 </a:t>
            </a:r>
            <a:r>
              <a:rPr lang="ka-GE" sz="1600" dirty="0" smtClean="0">
                <a:solidFill>
                  <a:schemeClr val="accent1">
                    <a:lumMod val="75000"/>
                  </a:schemeClr>
                </a:solidFill>
              </a:rPr>
              <a:t>იანვრიდან</a:t>
            </a:r>
            <a:r>
              <a:rPr lang="en-US" sz="1600" dirty="0" smtClean="0">
                <a:solidFill>
                  <a:schemeClr val="accent1">
                    <a:lumMod val="75000"/>
                  </a:schemeClr>
                </a:solidFill>
              </a:rPr>
              <a:t> (</a:t>
            </a:r>
            <a:r>
              <a:rPr lang="ka-GE" sz="1600" dirty="0" err="1" smtClean="0">
                <a:solidFill>
                  <a:schemeClr val="accent1">
                    <a:lumMod val="75000"/>
                  </a:schemeClr>
                </a:solidFill>
              </a:rPr>
              <a:t>განსხვევებული</a:t>
            </a:r>
            <a:r>
              <a:rPr lang="ka-GE" sz="1600" dirty="0" smtClean="0">
                <a:solidFill>
                  <a:schemeClr val="accent1">
                    <a:lumMod val="75000"/>
                  </a:schemeClr>
                </a:solidFill>
              </a:rPr>
              <a:t> რეჟიმი- საკომპენსაციო მოთხოვნების მიმართ).</a:t>
            </a:r>
            <a:endParaRPr lang="ka-GE" sz="1600" dirty="0">
              <a:solidFill>
                <a:schemeClr val="accent1">
                  <a:lumMod val="75000"/>
                </a:schemeClr>
              </a:solidFill>
            </a:endParaRPr>
          </a:p>
          <a:p>
            <a:pPr marL="0" indent="0" algn="just">
              <a:buNone/>
            </a:pPr>
            <a:r>
              <a:rPr lang="ka-GE" sz="1600" dirty="0">
                <a:solidFill>
                  <a:schemeClr val="accent1">
                    <a:lumMod val="75000"/>
                  </a:schemeClr>
                </a:solidFill>
              </a:rPr>
              <a:t>4. წესის მოთხოვნების შესრულებაზე მუდმივ ზედამხედველობას ახორციელებს სააგენტო.</a:t>
            </a:r>
          </a:p>
          <a:p>
            <a:pPr marL="0" indent="0" algn="just">
              <a:buNone/>
            </a:pPr>
            <a:endParaRPr lang="ka-GE" sz="1600" dirty="0">
              <a:solidFill>
                <a:schemeClr val="accent1">
                  <a:lumMod val="75000"/>
                </a:schemeClr>
              </a:solidFill>
            </a:endParaRPr>
          </a:p>
          <a:p>
            <a:pPr marL="0" indent="0" algn="just">
              <a:buNone/>
            </a:pPr>
            <a:r>
              <a:rPr lang="ka-GE" sz="1600" b="1" dirty="0">
                <a:solidFill>
                  <a:schemeClr val="accent1">
                    <a:lumMod val="75000"/>
                  </a:schemeClr>
                </a:solidFill>
              </a:rPr>
              <a:t>მუხლი 4. ტერმინთა განმარტებები</a:t>
            </a:r>
          </a:p>
          <a:p>
            <a:pPr algn="just"/>
            <a:r>
              <a:rPr lang="ka-GE" sz="1600" b="1" dirty="0">
                <a:solidFill>
                  <a:schemeClr val="accent1">
                    <a:lumMod val="75000"/>
                  </a:schemeClr>
                </a:solidFill>
              </a:rPr>
              <a:t>საერთაშორისო ფრენა </a:t>
            </a:r>
            <a:r>
              <a:rPr lang="ka-GE" sz="1600" dirty="0">
                <a:solidFill>
                  <a:schemeClr val="accent1">
                    <a:lumMod val="75000"/>
                  </a:schemeClr>
                </a:solidFill>
              </a:rPr>
              <a:t>– სხ-ის ფრენა ერთი სახელმწიფოს ტერიტორიიდან სხვა სახელმწიფოს ტერიტორიაზე;</a:t>
            </a:r>
          </a:p>
          <a:p>
            <a:pPr algn="just"/>
            <a:r>
              <a:rPr lang="ka-GE" sz="1600" b="1" dirty="0">
                <a:solidFill>
                  <a:schemeClr val="accent1">
                    <a:lumMod val="75000"/>
                  </a:schemeClr>
                </a:solidFill>
              </a:rPr>
              <a:t>ადგილობრივი ფრენა </a:t>
            </a:r>
            <a:r>
              <a:rPr lang="ka-GE" sz="1600" dirty="0">
                <a:solidFill>
                  <a:schemeClr val="accent1">
                    <a:lumMod val="75000"/>
                  </a:schemeClr>
                </a:solidFill>
              </a:rPr>
              <a:t>– სხ-ის ფრენა ერთი სახელმწიფოს ტერიტორიიდან იმავე სახელმწიფოს </a:t>
            </a:r>
            <a:r>
              <a:rPr lang="ka-GE" sz="1600" dirty="0" smtClean="0">
                <a:solidFill>
                  <a:schemeClr val="accent1">
                    <a:lumMod val="75000"/>
                  </a:schemeClr>
                </a:solidFill>
              </a:rPr>
              <a:t>ტერიტორიაზე</a:t>
            </a:r>
            <a:r>
              <a:rPr lang="en-US" sz="1600" dirty="0" smtClean="0">
                <a:solidFill>
                  <a:schemeClr val="accent1">
                    <a:lumMod val="75000"/>
                  </a:schemeClr>
                </a:solidFill>
              </a:rPr>
              <a:t>;</a:t>
            </a:r>
          </a:p>
          <a:p>
            <a:pPr algn="just"/>
            <a:r>
              <a:rPr lang="ka-GE" sz="1600" b="1" dirty="0">
                <a:solidFill>
                  <a:schemeClr val="accent1">
                    <a:lumMod val="75000"/>
                  </a:schemeClr>
                </a:solidFill>
              </a:rPr>
              <a:t>ახალი </a:t>
            </a:r>
            <a:r>
              <a:rPr lang="ka-GE" sz="1600" b="1" dirty="0" err="1">
                <a:solidFill>
                  <a:schemeClr val="accent1">
                    <a:lumMod val="75000"/>
                  </a:schemeClr>
                </a:solidFill>
              </a:rPr>
              <a:t>ექსპლუატანტი</a:t>
            </a:r>
            <a:r>
              <a:rPr lang="ka-GE" sz="1600" b="1" dirty="0">
                <a:solidFill>
                  <a:schemeClr val="accent1">
                    <a:lumMod val="75000"/>
                  </a:schemeClr>
                </a:solidFill>
              </a:rPr>
              <a:t> </a:t>
            </a:r>
            <a:r>
              <a:rPr lang="ka-GE" sz="1600" dirty="0">
                <a:solidFill>
                  <a:schemeClr val="accent1">
                    <a:lumMod val="75000"/>
                  </a:schemeClr>
                </a:solidFill>
              </a:rPr>
              <a:t>–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რომელსაც დაწყებული აქვს ამ წესით გათვალისწინებულ საავიაციო საქმიანობა 2019 წლის 1 იანვრის შემდგომ და რომლის საქმიანობა  მთლიანად ან  ნაწილობრივ არ არის სხ-ის სხვა </a:t>
            </a:r>
            <a:r>
              <a:rPr lang="ka-GE" sz="1600" dirty="0" err="1">
                <a:solidFill>
                  <a:schemeClr val="accent1">
                    <a:lumMod val="75000"/>
                  </a:schemeClr>
                </a:solidFill>
              </a:rPr>
              <a:t>ექსპლუატანტის</a:t>
            </a:r>
            <a:r>
              <a:rPr lang="ka-GE" sz="1600" dirty="0">
                <a:solidFill>
                  <a:schemeClr val="accent1">
                    <a:lumMod val="75000"/>
                  </a:schemeClr>
                </a:solidFill>
              </a:rPr>
              <a:t> მიერ აღნიშნულ ვადამდე შესრულებული საავიაციო საქმიანობის გაგრძელება;</a:t>
            </a:r>
            <a:endParaRPr lang="en-US" sz="1600" dirty="0">
              <a:solidFill>
                <a:schemeClr val="accent1">
                  <a:lumMod val="75000"/>
                </a:schemeClr>
              </a:solidFill>
            </a:endParaRPr>
          </a:p>
          <a:p>
            <a:endParaRPr lang="en-US" sz="1600" dirty="0" smtClean="0">
              <a:solidFill>
                <a:schemeClr val="accent1">
                  <a:lumMod val="75000"/>
                </a:schemeClr>
              </a:solidFill>
            </a:endParaRPr>
          </a:p>
          <a:p>
            <a:endParaRPr lang="ka-GE" dirty="0"/>
          </a:p>
          <a:p>
            <a:endParaRPr lang="ka-GE" dirty="0"/>
          </a:p>
          <a:p>
            <a:pPr marL="0" indent="0">
              <a:buNone/>
            </a:pPr>
            <a:endParaRPr lang="ka-GE" dirty="0"/>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 </a:t>
            </a:r>
            <a:r>
              <a:rPr lang="ka-GE" sz="2400" dirty="0" smtClean="0">
                <a:solidFill>
                  <a:schemeClr val="accent1">
                    <a:lumMod val="75000"/>
                  </a:schemeClr>
                </a:solidFill>
              </a:rPr>
              <a:t>ზოგადი დებულებები</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090" y="6015841"/>
            <a:ext cx="2515820" cy="570253"/>
          </a:xfrm>
          <a:prstGeom prst="rect">
            <a:avLst/>
          </a:prstGeom>
        </p:spPr>
      </p:pic>
    </p:spTree>
    <p:extLst>
      <p:ext uri="{BB962C8B-B14F-4D97-AF65-F5344CB8AC3E}">
        <p14:creationId xmlns:p14="http://schemas.microsoft.com/office/powerpoint/2010/main" val="1069286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2154809"/>
            <a:ext cx="10515600" cy="4351338"/>
          </a:xfrm>
        </p:spPr>
        <p:txBody>
          <a:bodyPr>
            <a:normAutofit/>
          </a:bodyPr>
          <a:lstStyle/>
          <a:p>
            <a:pPr marL="0" indent="0" algn="just">
              <a:buNone/>
            </a:pPr>
            <a:r>
              <a:rPr lang="ka-GE" sz="1600" b="1" dirty="0" smtClean="0">
                <a:solidFill>
                  <a:schemeClr val="accent1">
                    <a:lumMod val="75000"/>
                  </a:schemeClr>
                </a:solidFill>
              </a:rPr>
              <a:t>მუხლი </a:t>
            </a:r>
            <a:r>
              <a:rPr lang="ka-GE" sz="1600" b="1" dirty="0">
                <a:solidFill>
                  <a:schemeClr val="accent1">
                    <a:lumMod val="75000"/>
                  </a:schemeClr>
                </a:solidFill>
              </a:rPr>
              <a:t>4. ტერმინთა განმარტებები</a:t>
            </a:r>
          </a:p>
          <a:p>
            <a:pPr algn="just"/>
            <a:r>
              <a:rPr lang="ka-GE" sz="1600" b="1" dirty="0" smtClean="0">
                <a:solidFill>
                  <a:schemeClr val="accent1">
                    <a:lumMod val="75000"/>
                  </a:schemeClr>
                </a:solidFill>
              </a:rPr>
              <a:t>ანგარიშგების </a:t>
            </a:r>
            <a:r>
              <a:rPr lang="ka-GE" sz="1600" b="1" dirty="0">
                <a:solidFill>
                  <a:schemeClr val="accent1">
                    <a:lumMod val="75000"/>
                  </a:schemeClr>
                </a:solidFill>
              </a:rPr>
              <a:t>პერიოდი </a:t>
            </a:r>
            <a:r>
              <a:rPr lang="ka-GE" sz="1600" dirty="0">
                <a:solidFill>
                  <a:schemeClr val="accent1">
                    <a:lumMod val="75000"/>
                  </a:schemeClr>
                </a:solidFill>
              </a:rPr>
              <a:t>– პერიოდი, რომელიც იწყება წლის 1 იანვარს და სრულდება 31 დეკემბერს და რომლის განმავლობაშიც 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სააგენტოში წარადგენს ამ წესით მოთხოვნილ ინფორმაციას</a:t>
            </a:r>
            <a:r>
              <a:rPr lang="ka-GE" sz="1600" dirty="0" smtClean="0">
                <a:solidFill>
                  <a:schemeClr val="accent1">
                    <a:lumMod val="75000"/>
                  </a:schemeClr>
                </a:solidFill>
              </a:rPr>
              <a:t>.</a:t>
            </a:r>
            <a:endParaRPr lang="en-US" sz="1600" dirty="0" smtClean="0">
              <a:solidFill>
                <a:schemeClr val="accent1">
                  <a:lumMod val="75000"/>
                </a:schemeClr>
              </a:solidFill>
            </a:endParaRPr>
          </a:p>
          <a:p>
            <a:pPr indent="0" algn="just">
              <a:buNone/>
            </a:pPr>
            <a:r>
              <a:rPr lang="ka-GE" sz="1600" b="1" dirty="0">
                <a:solidFill>
                  <a:schemeClr val="accent1">
                    <a:lumMod val="75000"/>
                  </a:schemeClr>
                </a:solidFill>
              </a:rPr>
              <a:t>შენიშვნა: </a:t>
            </a:r>
            <a:r>
              <a:rPr lang="ka-GE" sz="1600" dirty="0">
                <a:solidFill>
                  <a:schemeClr val="accent1">
                    <a:lumMod val="75000"/>
                  </a:schemeClr>
                </a:solidFill>
              </a:rPr>
              <a:t>ფრენის გამგზავრების დროით (</a:t>
            </a:r>
            <a:r>
              <a:rPr lang="en-US" sz="1600" dirty="0">
                <a:solidFill>
                  <a:schemeClr val="accent1">
                    <a:lumMod val="75000"/>
                  </a:schemeClr>
                </a:solidFill>
              </a:rPr>
              <a:t>UTC) </a:t>
            </a:r>
            <a:r>
              <a:rPr lang="ka-GE" sz="1600" dirty="0">
                <a:solidFill>
                  <a:schemeClr val="accent1">
                    <a:lumMod val="75000"/>
                  </a:schemeClr>
                </a:solidFill>
              </a:rPr>
              <a:t>განისაზღვრება თუ ანგარიშგების რომელ პერიოდს მიეკუთვნება ფრენა</a:t>
            </a:r>
            <a:r>
              <a:rPr lang="ka-GE" sz="1600" dirty="0" smtClean="0">
                <a:solidFill>
                  <a:schemeClr val="accent1">
                    <a:lumMod val="75000"/>
                  </a:schemeClr>
                </a:solidFill>
              </a:rPr>
              <a:t>;</a:t>
            </a:r>
            <a:endParaRPr lang="en-US" sz="1600" dirty="0" smtClean="0">
              <a:solidFill>
                <a:schemeClr val="accent1">
                  <a:lumMod val="75000"/>
                </a:schemeClr>
              </a:solidFill>
            </a:endParaRPr>
          </a:p>
          <a:p>
            <a:pPr indent="0" algn="just">
              <a:buNone/>
            </a:pPr>
            <a:endParaRPr lang="en-US" sz="1600" dirty="0" smtClean="0">
              <a:solidFill>
                <a:schemeClr val="accent1">
                  <a:lumMod val="75000"/>
                </a:schemeClr>
              </a:solidFill>
            </a:endParaRPr>
          </a:p>
          <a:p>
            <a:pPr algn="just"/>
            <a:r>
              <a:rPr lang="ka-GE" sz="1600" b="1" dirty="0">
                <a:solidFill>
                  <a:schemeClr val="accent1">
                    <a:lumMod val="75000"/>
                  </a:schemeClr>
                </a:solidFill>
              </a:rPr>
              <a:t>საანგარიშო პერიოდი </a:t>
            </a:r>
            <a:r>
              <a:rPr lang="ka-GE" sz="1600" dirty="0">
                <a:solidFill>
                  <a:schemeClr val="accent1">
                    <a:lumMod val="75000"/>
                  </a:schemeClr>
                </a:solidFill>
              </a:rPr>
              <a:t>– ამ წესის დანართ №1-ით განსაზღვრული პერიოდი, რომლის განმავლობაშიც სხ-ის </a:t>
            </a:r>
            <a:r>
              <a:rPr lang="ka-GE" sz="1600" dirty="0" err="1">
                <a:solidFill>
                  <a:schemeClr val="accent1">
                    <a:lumMod val="75000"/>
                  </a:schemeClr>
                </a:solidFill>
              </a:rPr>
              <a:t>ექსპლუატანტმა</a:t>
            </a:r>
            <a:r>
              <a:rPr lang="ka-GE" sz="1600" dirty="0">
                <a:solidFill>
                  <a:schemeClr val="accent1">
                    <a:lumMod val="75000"/>
                  </a:schemeClr>
                </a:solidFill>
              </a:rPr>
              <a:t> უნდა შეასრულოს ამ წესით გათვალისწინებული მოთხოვნები. ამ წესით გათვალისწინებულია შემდეგი საანგარიშო პერიოდები:</a:t>
            </a:r>
          </a:p>
          <a:p>
            <a:pPr indent="0" algn="just">
              <a:buNone/>
            </a:pPr>
            <a:r>
              <a:rPr lang="ka-GE" sz="1600" dirty="0">
                <a:solidFill>
                  <a:schemeClr val="accent1">
                    <a:lumMod val="75000"/>
                  </a:schemeClr>
                </a:solidFill>
              </a:rPr>
              <a:t>ა) 2024-2026</a:t>
            </a:r>
          </a:p>
          <a:p>
            <a:pPr indent="0" algn="just">
              <a:buNone/>
            </a:pPr>
            <a:r>
              <a:rPr lang="ka-GE" sz="1600" dirty="0">
                <a:solidFill>
                  <a:schemeClr val="accent1">
                    <a:lumMod val="75000"/>
                  </a:schemeClr>
                </a:solidFill>
              </a:rPr>
              <a:t>ბ) 2027-2029</a:t>
            </a:r>
          </a:p>
          <a:p>
            <a:pPr indent="0" algn="just">
              <a:buNone/>
            </a:pPr>
            <a:r>
              <a:rPr lang="ka-GE" sz="1600" dirty="0">
                <a:solidFill>
                  <a:schemeClr val="accent1">
                    <a:lumMod val="75000"/>
                  </a:schemeClr>
                </a:solidFill>
              </a:rPr>
              <a:t>გ) 2030-2032</a:t>
            </a:r>
          </a:p>
          <a:p>
            <a:pPr indent="0" algn="just">
              <a:buNone/>
            </a:pPr>
            <a:r>
              <a:rPr lang="ka-GE" sz="1600" dirty="0">
                <a:solidFill>
                  <a:schemeClr val="accent1">
                    <a:lumMod val="75000"/>
                  </a:schemeClr>
                </a:solidFill>
              </a:rPr>
              <a:t>დ) </a:t>
            </a:r>
            <a:r>
              <a:rPr lang="ka-GE" sz="1600" dirty="0" smtClean="0">
                <a:solidFill>
                  <a:schemeClr val="accent1">
                    <a:lumMod val="75000"/>
                  </a:schemeClr>
                </a:solidFill>
              </a:rPr>
              <a:t>2033-2035</a:t>
            </a:r>
            <a:endParaRPr lang="en-US" sz="1600" dirty="0" smtClean="0">
              <a:solidFill>
                <a:schemeClr val="accent1">
                  <a:lumMod val="75000"/>
                </a:schemeClr>
              </a:solidFill>
            </a:endParaRPr>
          </a:p>
          <a:p>
            <a:pPr marL="0" indent="0">
              <a:buNone/>
            </a:pPr>
            <a:endParaRPr lang="ka-GE" dirty="0"/>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 </a:t>
            </a:r>
            <a:r>
              <a:rPr lang="ka-GE" sz="2400" dirty="0" smtClean="0">
                <a:solidFill>
                  <a:schemeClr val="accent1">
                    <a:lumMod val="75000"/>
                  </a:schemeClr>
                </a:solidFill>
              </a:rPr>
              <a:t>ზოგადი დებულებები</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090" y="6015841"/>
            <a:ext cx="2515820" cy="570253"/>
          </a:xfrm>
          <a:prstGeom prst="rect">
            <a:avLst/>
          </a:prstGeom>
        </p:spPr>
      </p:pic>
    </p:spTree>
    <p:extLst>
      <p:ext uri="{BB962C8B-B14F-4D97-AF65-F5344CB8AC3E}">
        <p14:creationId xmlns:p14="http://schemas.microsoft.com/office/powerpoint/2010/main" val="3942767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2154809"/>
            <a:ext cx="10515600" cy="4351338"/>
          </a:xfrm>
        </p:spPr>
        <p:txBody>
          <a:bodyPr>
            <a:normAutofit/>
          </a:bodyPr>
          <a:lstStyle/>
          <a:p>
            <a:pPr marL="0" indent="0" algn="just">
              <a:buNone/>
            </a:pPr>
            <a:r>
              <a:rPr lang="ka-GE" sz="1600" b="1" dirty="0" smtClean="0">
                <a:solidFill>
                  <a:schemeClr val="accent1">
                    <a:lumMod val="75000"/>
                  </a:schemeClr>
                </a:solidFill>
              </a:rPr>
              <a:t>მუხლი </a:t>
            </a:r>
            <a:r>
              <a:rPr lang="ka-GE" sz="1600" b="1" dirty="0">
                <a:solidFill>
                  <a:schemeClr val="accent1">
                    <a:lumMod val="75000"/>
                  </a:schemeClr>
                </a:solidFill>
              </a:rPr>
              <a:t>4. ტერმინთა განმარტებები</a:t>
            </a:r>
          </a:p>
          <a:p>
            <a:pPr indent="-173038" algn="just"/>
            <a:r>
              <a:rPr lang="ka-GE" sz="1600" b="1" dirty="0">
                <a:solidFill>
                  <a:schemeClr val="accent1">
                    <a:lumMod val="75000"/>
                  </a:schemeClr>
                </a:solidFill>
              </a:rPr>
              <a:t>ვერიფიკაციის ორგანო </a:t>
            </a:r>
            <a:r>
              <a:rPr lang="ka-GE" sz="1600" dirty="0">
                <a:solidFill>
                  <a:schemeClr val="accent1">
                    <a:lumMod val="75000"/>
                  </a:schemeClr>
                </a:solidFill>
              </a:rPr>
              <a:t>– მიუკერძოებელი აკრედიტებული იურიდიული პირი, რომელიც ახორციელებს </a:t>
            </a:r>
            <a:r>
              <a:rPr lang="en-US" sz="1600" dirty="0">
                <a:solidFill>
                  <a:schemeClr val="accent1">
                    <a:lumMod val="75000"/>
                  </a:schemeClr>
                </a:solidFill>
              </a:rPr>
              <a:t>CO2-</a:t>
            </a:r>
            <a:r>
              <a:rPr lang="ka-GE" sz="1600" dirty="0">
                <a:solidFill>
                  <a:schemeClr val="accent1">
                    <a:lumMod val="75000"/>
                  </a:schemeClr>
                </a:solidFill>
              </a:rPr>
              <a:t>ის გამონაბოლქვის ანგარიშის და, საჭიროების შემთხვევაში, </a:t>
            </a:r>
            <a:r>
              <a:rPr lang="en-US" sz="1600" dirty="0">
                <a:solidFill>
                  <a:schemeClr val="accent1">
                    <a:lumMod val="75000"/>
                  </a:schemeClr>
                </a:solidFill>
              </a:rPr>
              <a:t>CO2-</a:t>
            </a:r>
            <a:r>
              <a:rPr lang="ka-GE" sz="1600" dirty="0">
                <a:solidFill>
                  <a:schemeClr val="accent1">
                    <a:lumMod val="75000"/>
                  </a:schemeClr>
                </a:solidFill>
              </a:rPr>
              <a:t>ის გამონაბოლქვის ერთეულების გაუქმების ანგარიშის ვერიფიკაციას</a:t>
            </a:r>
            <a:r>
              <a:rPr lang="ka-GE" sz="1600" dirty="0" smtClean="0">
                <a:solidFill>
                  <a:schemeClr val="accent1">
                    <a:lumMod val="75000"/>
                  </a:schemeClr>
                </a:solidFill>
              </a:rPr>
              <a:t>;</a:t>
            </a:r>
            <a:endParaRPr lang="en-US" sz="1600" dirty="0" smtClean="0">
              <a:solidFill>
                <a:schemeClr val="accent1">
                  <a:lumMod val="75000"/>
                </a:schemeClr>
              </a:solidFill>
            </a:endParaRPr>
          </a:p>
          <a:p>
            <a:pPr indent="-173038" algn="just"/>
            <a:r>
              <a:rPr lang="ka-GE" sz="1600" b="1" dirty="0">
                <a:solidFill>
                  <a:schemeClr val="accent1">
                    <a:lumMod val="75000"/>
                  </a:schemeClr>
                </a:solidFill>
              </a:rPr>
              <a:t>ეროვნული აკრედიტაციის ორგანო </a:t>
            </a:r>
            <a:r>
              <a:rPr lang="ka-GE" sz="1600" dirty="0">
                <a:solidFill>
                  <a:schemeClr val="accent1">
                    <a:lumMod val="75000"/>
                  </a:schemeClr>
                </a:solidFill>
              </a:rPr>
              <a:t>– შესაბამისი სახელმწიფოს მიერ ავტორიზებული ორგანო, რომელიც უფლებამოსილია დაადასტუროს ვერიფიკაციის ორგანოს კომპეტენტურობა კონკრეტული </a:t>
            </a:r>
            <a:r>
              <a:rPr lang="ka-GE" sz="1600" dirty="0" err="1">
                <a:solidFill>
                  <a:schemeClr val="accent1">
                    <a:lumMod val="75000"/>
                  </a:schemeClr>
                </a:solidFill>
              </a:rPr>
              <a:t>სავერიფიკაციო</a:t>
            </a:r>
            <a:r>
              <a:rPr lang="ka-GE" sz="1600" dirty="0">
                <a:solidFill>
                  <a:schemeClr val="accent1">
                    <a:lumMod val="75000"/>
                  </a:schemeClr>
                </a:solidFill>
              </a:rPr>
              <a:t> მომსახურების გასაწევად</a:t>
            </a:r>
            <a:r>
              <a:rPr lang="ka-GE" sz="1600" dirty="0" smtClean="0">
                <a:solidFill>
                  <a:schemeClr val="accent1">
                    <a:lumMod val="75000"/>
                  </a:schemeClr>
                </a:solidFill>
              </a:rPr>
              <a:t>.</a:t>
            </a:r>
            <a:endParaRPr lang="en-US" sz="1600" dirty="0" smtClean="0">
              <a:solidFill>
                <a:schemeClr val="accent1">
                  <a:lumMod val="75000"/>
                </a:schemeClr>
              </a:solidFill>
            </a:endParaRPr>
          </a:p>
          <a:p>
            <a:pPr indent="-173038" algn="just"/>
            <a:endParaRPr lang="en-US" sz="1600" dirty="0">
              <a:solidFill>
                <a:schemeClr val="accent1">
                  <a:lumMod val="75000"/>
                </a:schemeClr>
              </a:solidFill>
            </a:endParaRPr>
          </a:p>
          <a:p>
            <a:pPr indent="-173038" algn="just"/>
            <a:r>
              <a:rPr lang="ka-GE" sz="1600" b="1" dirty="0">
                <a:solidFill>
                  <a:schemeClr val="accent1">
                    <a:lumMod val="75000"/>
                  </a:schemeClr>
                </a:solidFill>
              </a:rPr>
              <a:t>მონაცემთა ხარვეზი </a:t>
            </a:r>
            <a:r>
              <a:rPr lang="ka-GE" sz="1600" dirty="0">
                <a:solidFill>
                  <a:schemeClr val="accent1">
                    <a:lumMod val="75000"/>
                  </a:schemeClr>
                </a:solidFill>
              </a:rPr>
              <a:t>– სხ-ის </a:t>
            </a:r>
            <a:r>
              <a:rPr lang="ka-GE" sz="1600" dirty="0" err="1">
                <a:solidFill>
                  <a:schemeClr val="accent1">
                    <a:lumMod val="75000"/>
                  </a:schemeClr>
                </a:solidFill>
              </a:rPr>
              <a:t>ექსპლუატანტის</a:t>
            </a:r>
            <a:r>
              <a:rPr lang="ka-GE" sz="1600" dirty="0">
                <a:solidFill>
                  <a:schemeClr val="accent1">
                    <a:lumMod val="75000"/>
                  </a:schemeClr>
                </a:solidFill>
              </a:rPr>
              <a:t> მიერ საერთაშორისო ფრენებზე გამოყენებული საწვავის შესახებ დოკუმენტირებული ინფორმაციის არარსებობა. მონაცემთა ხარვეზი შესაძლოა გახდეს გამონაბოლქვის ანგარიშის ვერიფიკაციისას ვერიფიკაციის ორგანოს მიერ უარყოფითი დასკვნის მიღების მიზეზი. მონაცემთა ხარვეზი შესაძლოა აგრეთვე გამოვლენილ იქნეს სააგენტოს მიერ </a:t>
            </a:r>
            <a:r>
              <a:rPr lang="ka-GE" sz="1600" dirty="0" err="1">
                <a:solidFill>
                  <a:schemeClr val="accent1">
                    <a:lumMod val="75000"/>
                  </a:schemeClr>
                </a:solidFill>
              </a:rPr>
              <a:t>ვერიფიცირებული</a:t>
            </a:r>
            <a:r>
              <a:rPr lang="ka-GE" sz="1600" dirty="0">
                <a:solidFill>
                  <a:schemeClr val="accent1">
                    <a:lumMod val="75000"/>
                  </a:schemeClr>
                </a:solidFill>
              </a:rPr>
              <a:t> გამონაბოლქვის ანგარიშის განხილვის პროცესში;</a:t>
            </a:r>
            <a:endParaRPr lang="en-US" sz="1600" dirty="0">
              <a:solidFill>
                <a:schemeClr val="accent1">
                  <a:lumMod val="75000"/>
                </a:schemeClr>
              </a:solidFill>
            </a:endParaRPr>
          </a:p>
          <a:p>
            <a:pPr indent="-173038" algn="just"/>
            <a:endParaRPr lang="ka-GE" sz="1600" dirty="0" smtClean="0">
              <a:solidFill>
                <a:schemeClr val="accent1">
                  <a:lumMod val="75000"/>
                </a:schemeClr>
              </a:solidFill>
            </a:endParaRPr>
          </a:p>
          <a:p>
            <a:pPr indent="-173038" algn="just"/>
            <a:endParaRPr lang="en-US" sz="1700" b="1" dirty="0" smtClean="0">
              <a:solidFill>
                <a:schemeClr val="accent1">
                  <a:lumMod val="75000"/>
                </a:schemeClr>
              </a:solidFill>
            </a:endParaRPr>
          </a:p>
          <a:p>
            <a:pPr indent="-173038" algn="just"/>
            <a:endParaRPr lang="en-US" sz="1700" dirty="0" smtClean="0">
              <a:solidFill>
                <a:schemeClr val="accent1">
                  <a:lumMod val="75000"/>
                </a:schemeClr>
              </a:solidFill>
            </a:endParaRPr>
          </a:p>
          <a:p>
            <a:pPr indent="-173038" algn="just"/>
            <a:endParaRPr lang="en-US" sz="1700" dirty="0" smtClean="0">
              <a:solidFill>
                <a:schemeClr val="accent1">
                  <a:lumMod val="75000"/>
                </a:schemeClr>
              </a:solidFill>
            </a:endParaRPr>
          </a:p>
          <a:p>
            <a:pPr indent="-173038" algn="just"/>
            <a:endParaRPr lang="en-US" sz="1700" dirty="0" smtClean="0">
              <a:solidFill>
                <a:schemeClr val="accent1">
                  <a:lumMod val="75000"/>
                </a:schemeClr>
              </a:solidFill>
            </a:endParaRPr>
          </a:p>
          <a:p>
            <a:pPr algn="just"/>
            <a:endParaRPr lang="ka-GE" sz="2100" dirty="0">
              <a:solidFill>
                <a:schemeClr val="accent1">
                  <a:lumMod val="75000"/>
                </a:schemeClr>
              </a:solidFill>
            </a:endParaRP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 </a:t>
            </a:r>
            <a:r>
              <a:rPr lang="ka-GE" sz="2400" dirty="0" smtClean="0">
                <a:solidFill>
                  <a:schemeClr val="accent1">
                    <a:lumMod val="75000"/>
                  </a:schemeClr>
                </a:solidFill>
              </a:rPr>
              <a:t>ზოგადი დებულებები</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090" y="6015841"/>
            <a:ext cx="2515820" cy="570253"/>
          </a:xfrm>
          <a:prstGeom prst="rect">
            <a:avLst/>
          </a:prstGeom>
        </p:spPr>
      </p:pic>
    </p:spTree>
    <p:extLst>
      <p:ext uri="{BB962C8B-B14F-4D97-AF65-F5344CB8AC3E}">
        <p14:creationId xmlns:p14="http://schemas.microsoft.com/office/powerpoint/2010/main" val="2481838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2154809"/>
            <a:ext cx="10515600" cy="4351338"/>
          </a:xfrm>
        </p:spPr>
        <p:txBody>
          <a:bodyPr>
            <a:normAutofit/>
          </a:bodyPr>
          <a:lstStyle/>
          <a:p>
            <a:pPr marL="0" indent="0" algn="just">
              <a:buNone/>
            </a:pPr>
            <a:r>
              <a:rPr lang="ka-GE" sz="1600" b="1" dirty="0" smtClean="0">
                <a:solidFill>
                  <a:schemeClr val="accent1">
                    <a:lumMod val="75000"/>
                  </a:schemeClr>
                </a:solidFill>
              </a:rPr>
              <a:t>მუხლი </a:t>
            </a:r>
            <a:r>
              <a:rPr lang="ka-GE" sz="1600" b="1" dirty="0">
                <a:solidFill>
                  <a:schemeClr val="accent1">
                    <a:lumMod val="75000"/>
                  </a:schemeClr>
                </a:solidFill>
              </a:rPr>
              <a:t>4. ტერმინთა განმარტებები</a:t>
            </a:r>
          </a:p>
          <a:p>
            <a:pPr algn="just"/>
            <a:r>
              <a:rPr lang="ka-GE" sz="1600" b="1" dirty="0">
                <a:solidFill>
                  <a:schemeClr val="accent1">
                    <a:lumMod val="75000"/>
                  </a:schemeClr>
                </a:solidFill>
              </a:rPr>
              <a:t>„მატერიალური ზღვარი“ </a:t>
            </a:r>
            <a:r>
              <a:rPr lang="ka-GE" sz="1600" dirty="0">
                <a:solidFill>
                  <a:schemeClr val="accent1">
                    <a:lumMod val="75000"/>
                  </a:schemeClr>
                </a:solidFill>
              </a:rPr>
              <a:t>– გამონაბოლქვის ანგარიშში ასახულ ინფორმაციაში დაფიქსირებული შეუსაბამობების დასაშვები ოდენობა, რომელიც გავლენას არ ახდენს ანგარიშში წარმოდგენილ </a:t>
            </a:r>
            <a:r>
              <a:rPr lang="en-US" sz="1600" dirty="0">
                <a:solidFill>
                  <a:schemeClr val="accent1">
                    <a:lumMod val="75000"/>
                  </a:schemeClr>
                </a:solidFill>
              </a:rPr>
              <a:t>CO2-</a:t>
            </a:r>
            <a:r>
              <a:rPr lang="ka-GE" sz="1600" dirty="0">
                <a:solidFill>
                  <a:schemeClr val="accent1">
                    <a:lumMod val="75000"/>
                  </a:schemeClr>
                </a:solidFill>
              </a:rPr>
              <a:t>ის გამონაბოლქვის საბოლოო რაოდენობრივ სისწორეზე. გამონაბოლქვის ანგარიშის ვერიფიკაციისას, ვერიფიკაციის ორგანოს მიერ „მატერიალური ზღვრის“ გამოყენების წესს ადგენს </a:t>
            </a:r>
            <a:r>
              <a:rPr lang="en-US" sz="1600" dirty="0">
                <a:solidFill>
                  <a:schemeClr val="accent1">
                    <a:lumMod val="75000"/>
                  </a:schemeClr>
                </a:solidFill>
              </a:rPr>
              <a:t>ISO 14064-3:2019 </a:t>
            </a:r>
            <a:r>
              <a:rPr lang="ka-GE" sz="1600" dirty="0">
                <a:solidFill>
                  <a:schemeClr val="accent1">
                    <a:lumMod val="75000"/>
                  </a:schemeClr>
                </a:solidFill>
              </a:rPr>
              <a:t>სტანდარტი.</a:t>
            </a:r>
            <a:endParaRPr lang="en-US" sz="1600" dirty="0">
              <a:solidFill>
                <a:schemeClr val="accent1">
                  <a:lumMod val="75000"/>
                </a:schemeClr>
              </a:solidFill>
            </a:endParaRPr>
          </a:p>
          <a:p>
            <a:pPr algn="just"/>
            <a:endParaRPr lang="en-US" sz="1600" b="1" dirty="0" smtClean="0">
              <a:solidFill>
                <a:schemeClr val="accent1">
                  <a:lumMod val="75000"/>
                </a:schemeClr>
              </a:solidFill>
            </a:endParaRPr>
          </a:p>
          <a:p>
            <a:pPr algn="just"/>
            <a:r>
              <a:rPr lang="en-US" sz="1600" b="1" dirty="0" smtClean="0">
                <a:solidFill>
                  <a:schemeClr val="accent1">
                    <a:lumMod val="75000"/>
                  </a:schemeClr>
                </a:solidFill>
              </a:rPr>
              <a:t>CORSIA-</a:t>
            </a:r>
            <a:r>
              <a:rPr lang="ka-GE" sz="1600" b="1" dirty="0">
                <a:solidFill>
                  <a:schemeClr val="accent1">
                    <a:lumMod val="75000"/>
                  </a:schemeClr>
                </a:solidFill>
              </a:rPr>
              <a:t>ს შესაბამისი საწვავი </a:t>
            </a:r>
            <a:r>
              <a:rPr lang="ka-GE" sz="1600" dirty="0">
                <a:solidFill>
                  <a:schemeClr val="accent1">
                    <a:lumMod val="75000"/>
                  </a:schemeClr>
                </a:solidFill>
              </a:rPr>
              <a:t>– </a:t>
            </a:r>
            <a:r>
              <a:rPr lang="en-US" sz="1600" dirty="0">
                <a:solidFill>
                  <a:schemeClr val="accent1">
                    <a:lumMod val="75000"/>
                  </a:schemeClr>
                </a:solidFill>
              </a:rPr>
              <a:t>CORSIA-</a:t>
            </a:r>
            <a:r>
              <a:rPr lang="ka-GE" sz="1600" dirty="0">
                <a:solidFill>
                  <a:schemeClr val="accent1">
                    <a:lumMod val="75000"/>
                  </a:schemeClr>
                </a:solidFill>
              </a:rPr>
              <a:t>ს შესაბამისი მდგრადი საავიაციო საწვავი ან </a:t>
            </a:r>
            <a:r>
              <a:rPr lang="en-US" sz="1600" dirty="0">
                <a:solidFill>
                  <a:schemeClr val="accent1">
                    <a:lumMod val="75000"/>
                  </a:schemeClr>
                </a:solidFill>
              </a:rPr>
              <a:t>CORSIA-</a:t>
            </a:r>
            <a:r>
              <a:rPr lang="ka-GE" sz="1600" dirty="0">
                <a:solidFill>
                  <a:schemeClr val="accent1">
                    <a:lumMod val="75000"/>
                  </a:schemeClr>
                </a:solidFill>
              </a:rPr>
              <a:t>ს შესაბამისი </a:t>
            </a:r>
            <a:r>
              <a:rPr lang="ka-GE" sz="1600" dirty="0" err="1">
                <a:solidFill>
                  <a:schemeClr val="accent1">
                    <a:lumMod val="75000"/>
                  </a:schemeClr>
                </a:solidFill>
              </a:rPr>
              <a:t>დაბალნახშირორჟანგიანი</a:t>
            </a:r>
            <a:r>
              <a:rPr lang="ka-GE" sz="1600" dirty="0">
                <a:solidFill>
                  <a:schemeClr val="accent1">
                    <a:lumMod val="75000"/>
                  </a:schemeClr>
                </a:solidFill>
              </a:rPr>
              <a:t> საავიაციო საწვავი, რომელიც სხ-ის </a:t>
            </a:r>
            <a:r>
              <a:rPr lang="ka-GE" sz="1600" dirty="0" err="1">
                <a:solidFill>
                  <a:schemeClr val="accent1">
                    <a:lumMod val="75000"/>
                  </a:schemeClr>
                </a:solidFill>
              </a:rPr>
              <a:t>ექსპლუატანტს</a:t>
            </a:r>
            <a:r>
              <a:rPr lang="ka-GE" sz="1600" dirty="0">
                <a:solidFill>
                  <a:schemeClr val="accent1">
                    <a:lumMod val="75000"/>
                  </a:schemeClr>
                </a:solidFill>
              </a:rPr>
              <a:t> შეუძლია გამოიყენოს საკომპენსაციო ვალდებულების შესამცირებლად;</a:t>
            </a:r>
            <a:endParaRPr lang="en-US" sz="1600" dirty="0">
              <a:solidFill>
                <a:schemeClr val="accent1">
                  <a:lumMod val="75000"/>
                </a:schemeClr>
              </a:solidFill>
            </a:endParaRPr>
          </a:p>
          <a:p>
            <a:pPr algn="just"/>
            <a:r>
              <a:rPr lang="ka-GE" sz="1600" b="1" dirty="0">
                <a:solidFill>
                  <a:schemeClr val="accent1">
                    <a:lumMod val="75000"/>
                  </a:schemeClr>
                </a:solidFill>
              </a:rPr>
              <a:t>ჩასხმული </a:t>
            </a:r>
            <a:r>
              <a:rPr lang="ka-GE" sz="1600" b="1" dirty="0" smtClean="0">
                <a:solidFill>
                  <a:schemeClr val="accent1">
                    <a:lumMod val="75000"/>
                  </a:schemeClr>
                </a:solidFill>
              </a:rPr>
              <a:t>საწვავი</a:t>
            </a:r>
            <a:r>
              <a:rPr lang="en-US" sz="1600" b="1" dirty="0" smtClean="0">
                <a:solidFill>
                  <a:schemeClr val="accent1">
                    <a:lumMod val="75000"/>
                  </a:schemeClr>
                </a:solidFill>
              </a:rPr>
              <a:t> (Fuel Uplift)</a:t>
            </a:r>
            <a:r>
              <a:rPr lang="ka-GE" sz="1600" b="1" dirty="0" smtClean="0">
                <a:solidFill>
                  <a:schemeClr val="accent1">
                    <a:lumMod val="75000"/>
                  </a:schemeClr>
                </a:solidFill>
              </a:rPr>
              <a:t> </a:t>
            </a:r>
            <a:r>
              <a:rPr lang="ka-GE" sz="1600" dirty="0">
                <a:solidFill>
                  <a:schemeClr val="accent1">
                    <a:lumMod val="75000"/>
                  </a:schemeClr>
                </a:solidFill>
              </a:rPr>
              <a:t>– საწვავის ოდენობა, რომელსაც საწვავის მიმწოდებელი თითოეული ფრენისთვის ანგარიშობს და უთითებს (ლიტრში) ჩაბარების აქტში ან ანგარიშ-ფაქტურაში;</a:t>
            </a: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 </a:t>
            </a:r>
            <a:r>
              <a:rPr lang="ka-GE" sz="2400" dirty="0" smtClean="0">
                <a:solidFill>
                  <a:schemeClr val="accent1">
                    <a:lumMod val="75000"/>
                  </a:schemeClr>
                </a:solidFill>
              </a:rPr>
              <a:t>ზოგადი დებულებები</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090" y="6015841"/>
            <a:ext cx="2515820" cy="570253"/>
          </a:xfrm>
          <a:prstGeom prst="rect">
            <a:avLst/>
          </a:prstGeom>
        </p:spPr>
      </p:pic>
    </p:spTree>
    <p:extLst>
      <p:ext uri="{BB962C8B-B14F-4D97-AF65-F5344CB8AC3E}">
        <p14:creationId xmlns:p14="http://schemas.microsoft.com/office/powerpoint/2010/main" val="3473549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accent1">
                    <a:lumMod val="75000"/>
                  </a:schemeClr>
                </a:solidFill>
                <a:latin typeface="Sylfaen" panose="010A0502050306030303" pitchFamily="18" charset="0"/>
              </a:rPr>
              <a:t>GCAA </a:t>
            </a:r>
            <a:r>
              <a:rPr lang="ka-GE" sz="2400" dirty="0" smtClean="0">
                <a:solidFill>
                  <a:schemeClr val="accent1">
                    <a:lumMod val="75000"/>
                  </a:schemeClr>
                </a:solidFill>
                <a:latin typeface="Sylfaen" panose="010A0502050306030303" pitchFamily="18" charset="0"/>
              </a:rPr>
              <a:t>ბრძანება N235</a:t>
            </a:r>
            <a:endParaRPr lang="en-GB" sz="2400"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38200" y="2154809"/>
            <a:ext cx="10515600" cy="4351338"/>
          </a:xfrm>
        </p:spPr>
        <p:txBody>
          <a:bodyPr>
            <a:normAutofit/>
          </a:bodyPr>
          <a:lstStyle/>
          <a:p>
            <a:pPr marL="0" indent="0" algn="just">
              <a:buNone/>
            </a:pPr>
            <a:r>
              <a:rPr lang="ka-GE" sz="1600" b="1" dirty="0">
                <a:solidFill>
                  <a:schemeClr val="accent1">
                    <a:lumMod val="75000"/>
                  </a:schemeClr>
                </a:solidFill>
              </a:rPr>
              <a:t>მუხლი 5. </a:t>
            </a:r>
            <a:r>
              <a:rPr lang="ka-GE" sz="1600" b="1" dirty="0" smtClean="0">
                <a:solidFill>
                  <a:schemeClr val="accent1">
                    <a:lumMod val="75000"/>
                  </a:schemeClr>
                </a:solidFill>
              </a:rPr>
              <a:t>საერთაშორისო </a:t>
            </a:r>
            <a:r>
              <a:rPr lang="ka-GE" sz="1600" b="1" dirty="0">
                <a:solidFill>
                  <a:schemeClr val="accent1">
                    <a:lumMod val="75000"/>
                  </a:schemeClr>
                </a:solidFill>
              </a:rPr>
              <a:t>ფრენის შესრულებაზე პასუხისმგებელი სხ-ის </a:t>
            </a:r>
            <a:r>
              <a:rPr lang="ka-GE" sz="1600" b="1" dirty="0" err="1">
                <a:solidFill>
                  <a:schemeClr val="accent1">
                    <a:lumMod val="75000"/>
                  </a:schemeClr>
                </a:solidFill>
              </a:rPr>
              <a:t>ექსპლუატანტის</a:t>
            </a:r>
            <a:r>
              <a:rPr lang="ka-GE" sz="1600" b="1" dirty="0">
                <a:solidFill>
                  <a:schemeClr val="accent1">
                    <a:lumMod val="75000"/>
                  </a:schemeClr>
                </a:solidFill>
              </a:rPr>
              <a:t> იდენტიფიცირება </a:t>
            </a:r>
            <a:endParaRPr lang="ka-GE" sz="1600" b="1" dirty="0" smtClean="0">
              <a:solidFill>
                <a:schemeClr val="accent1">
                  <a:lumMod val="75000"/>
                </a:schemeClr>
              </a:solidFill>
            </a:endParaRPr>
          </a:p>
          <a:p>
            <a:pPr algn="just"/>
            <a:r>
              <a:rPr lang="ka-GE" sz="1600" dirty="0" smtClean="0">
                <a:solidFill>
                  <a:schemeClr val="accent1">
                    <a:lumMod val="75000"/>
                  </a:schemeClr>
                </a:solidFill>
              </a:rPr>
              <a:t>კონკრეტული </a:t>
            </a:r>
            <a:r>
              <a:rPr lang="ka-GE" sz="1600" dirty="0">
                <a:solidFill>
                  <a:schemeClr val="accent1">
                    <a:lumMod val="75000"/>
                  </a:schemeClr>
                </a:solidFill>
              </a:rPr>
              <a:t>საერთაშორისო ფრენის შემსრულებელი სხ-ის </a:t>
            </a:r>
            <a:r>
              <a:rPr lang="ka-GE" sz="1600" dirty="0" err="1">
                <a:solidFill>
                  <a:schemeClr val="accent1">
                    <a:lumMod val="75000"/>
                  </a:schemeClr>
                </a:solidFill>
              </a:rPr>
              <a:t>ექსპლუატანტის</a:t>
            </a:r>
            <a:r>
              <a:rPr lang="ka-GE" sz="1600" dirty="0">
                <a:solidFill>
                  <a:schemeClr val="accent1">
                    <a:lumMod val="75000"/>
                  </a:schemeClr>
                </a:solidFill>
              </a:rPr>
              <a:t> იდენტიფიცირება უნდა განხორციელდეს შემდეგი ელემენტების გათვალისწინებით</a:t>
            </a:r>
            <a:r>
              <a:rPr lang="ka-GE" sz="1600" dirty="0" smtClean="0">
                <a:solidFill>
                  <a:schemeClr val="accent1">
                    <a:lumMod val="75000"/>
                  </a:schemeClr>
                </a:solidFill>
              </a:rPr>
              <a:t>:</a:t>
            </a:r>
            <a:endParaRPr lang="en-US" sz="1600" dirty="0" smtClean="0">
              <a:solidFill>
                <a:schemeClr val="accent1">
                  <a:lumMod val="75000"/>
                </a:schemeClr>
              </a:solidFill>
            </a:endParaRPr>
          </a:p>
          <a:p>
            <a:pPr indent="0" algn="just">
              <a:buNone/>
            </a:pPr>
            <a:r>
              <a:rPr lang="ka-GE" sz="1600" dirty="0" smtClean="0">
                <a:solidFill>
                  <a:schemeClr val="accent1">
                    <a:lumMod val="75000"/>
                  </a:schemeClr>
                </a:solidFill>
              </a:rPr>
              <a:t>ა) სარეგისტრაციო ნიშნები</a:t>
            </a:r>
            <a:r>
              <a:rPr lang="ka-GE" sz="1600" dirty="0">
                <a:solidFill>
                  <a:schemeClr val="accent1">
                    <a:lumMod val="75000"/>
                  </a:schemeClr>
                </a:solidFill>
              </a:rPr>
              <a:t> </a:t>
            </a:r>
            <a:r>
              <a:rPr lang="ka-GE" sz="1600" dirty="0" smtClean="0">
                <a:solidFill>
                  <a:schemeClr val="accent1">
                    <a:lumMod val="75000"/>
                  </a:schemeClr>
                </a:solidFill>
              </a:rPr>
              <a:t>(ფრენის გეგმის მე-7 პუნქტი);</a:t>
            </a:r>
          </a:p>
          <a:p>
            <a:pPr indent="0" algn="just">
              <a:buNone/>
            </a:pPr>
            <a:r>
              <a:rPr lang="ka-GE" sz="1600" dirty="0" smtClean="0">
                <a:solidFill>
                  <a:schemeClr val="accent1">
                    <a:lumMod val="75000"/>
                  </a:schemeClr>
                </a:solidFill>
              </a:rPr>
              <a:t>ბ) სხ-ის </a:t>
            </a:r>
            <a:r>
              <a:rPr lang="ka-GE" sz="1600" dirty="0" err="1">
                <a:solidFill>
                  <a:schemeClr val="accent1">
                    <a:lumMod val="75000"/>
                  </a:schemeClr>
                </a:solidFill>
              </a:rPr>
              <a:t>ეკიპაჟიანი</a:t>
            </a:r>
            <a:r>
              <a:rPr lang="ka-GE" sz="1600" dirty="0">
                <a:solidFill>
                  <a:schemeClr val="accent1">
                    <a:lumMod val="75000"/>
                  </a:schemeClr>
                </a:solidFill>
              </a:rPr>
              <a:t> იჯარის ან სხ-ის </a:t>
            </a:r>
            <a:r>
              <a:rPr lang="ka-GE" sz="1600" dirty="0" err="1">
                <a:solidFill>
                  <a:schemeClr val="accent1">
                    <a:lumMod val="75000"/>
                  </a:schemeClr>
                </a:solidFill>
              </a:rPr>
              <a:t>ექსპლუატანტებს</a:t>
            </a:r>
            <a:r>
              <a:rPr lang="ka-GE" sz="1600" dirty="0">
                <a:solidFill>
                  <a:schemeClr val="accent1">
                    <a:lumMod val="75000"/>
                  </a:schemeClr>
                </a:solidFill>
              </a:rPr>
              <a:t> შორის არსებული სხვა შეთანხმების შემთხვევაში, იკაოს ამოსაცნობი </a:t>
            </a:r>
            <a:r>
              <a:rPr lang="ka-GE" sz="1600" dirty="0" smtClean="0">
                <a:solidFill>
                  <a:schemeClr val="accent1">
                    <a:lumMod val="75000"/>
                  </a:schemeClr>
                </a:solidFill>
              </a:rPr>
              <a:t>ინდექსი </a:t>
            </a:r>
            <a:r>
              <a:rPr lang="ka-GE" sz="1600" dirty="0">
                <a:solidFill>
                  <a:schemeClr val="accent1">
                    <a:lumMod val="75000"/>
                  </a:schemeClr>
                </a:solidFill>
              </a:rPr>
              <a:t>(ფრენის გეგმის მე-7 პუნქტი</a:t>
            </a:r>
            <a:r>
              <a:rPr lang="ka-GE" sz="1600" dirty="0" smtClean="0">
                <a:solidFill>
                  <a:schemeClr val="accent1">
                    <a:lumMod val="75000"/>
                  </a:schemeClr>
                </a:solidFill>
              </a:rPr>
              <a:t>);</a:t>
            </a:r>
          </a:p>
          <a:p>
            <a:pPr marL="0" indent="0" algn="just">
              <a:buNone/>
            </a:pPr>
            <a:endParaRPr lang="ka-GE" sz="1600" dirty="0">
              <a:solidFill>
                <a:schemeClr val="accent1">
                  <a:lumMod val="75000"/>
                </a:schemeClr>
              </a:solidFill>
            </a:endParaRPr>
          </a:p>
          <a:p>
            <a:pPr algn="just"/>
            <a:r>
              <a:rPr lang="ka-GE" sz="1600" dirty="0" smtClean="0">
                <a:solidFill>
                  <a:schemeClr val="accent1">
                    <a:lumMod val="75000"/>
                  </a:schemeClr>
                </a:solidFill>
              </a:rPr>
              <a:t>თუ ვერ </a:t>
            </a:r>
            <a:r>
              <a:rPr lang="ka-GE" sz="1600" dirty="0">
                <a:solidFill>
                  <a:schemeClr val="accent1">
                    <a:lumMod val="75000"/>
                  </a:schemeClr>
                </a:solidFill>
              </a:rPr>
              <a:t>ხერხდება ფრენის შემსრულებელი სხ-ის </a:t>
            </a:r>
            <a:r>
              <a:rPr lang="ka-GE" sz="1600" dirty="0" err="1">
                <a:solidFill>
                  <a:schemeClr val="accent1">
                    <a:lumMod val="75000"/>
                  </a:schemeClr>
                </a:solidFill>
              </a:rPr>
              <a:t>ექსპლუატანტის</a:t>
            </a:r>
            <a:r>
              <a:rPr lang="ka-GE" sz="1600" dirty="0">
                <a:solidFill>
                  <a:schemeClr val="accent1">
                    <a:lumMod val="75000"/>
                  </a:schemeClr>
                </a:solidFill>
              </a:rPr>
              <a:t> იდენტიფიცირება </a:t>
            </a:r>
            <a:r>
              <a:rPr lang="ka-GE" sz="1600" dirty="0" smtClean="0">
                <a:solidFill>
                  <a:schemeClr val="accent1">
                    <a:lumMod val="75000"/>
                  </a:schemeClr>
                </a:solidFill>
              </a:rPr>
              <a:t>„</a:t>
            </a:r>
            <a:r>
              <a:rPr lang="ka-GE" sz="1600" dirty="0">
                <a:solidFill>
                  <a:schemeClr val="accent1">
                    <a:lumMod val="75000"/>
                  </a:schemeClr>
                </a:solidFill>
              </a:rPr>
              <a:t>ა“ ან „ბ“ ქვეპუნქტების შესაბამისად, </a:t>
            </a:r>
            <a:r>
              <a:rPr lang="ka-GE" sz="1600" dirty="0" smtClean="0">
                <a:solidFill>
                  <a:schemeClr val="accent1">
                    <a:lumMod val="75000"/>
                  </a:schemeClr>
                </a:solidFill>
              </a:rPr>
              <a:t>წესის </a:t>
            </a:r>
            <a:r>
              <a:rPr lang="ka-GE" sz="1600" dirty="0">
                <a:solidFill>
                  <a:schemeClr val="accent1">
                    <a:lumMod val="75000"/>
                  </a:schemeClr>
                </a:solidFill>
              </a:rPr>
              <a:t>მოთხოვნები გავრცელდება სხ-ის მესაკუთრის მიმართ.</a:t>
            </a:r>
          </a:p>
          <a:p>
            <a:pPr marL="0" indent="0" algn="just">
              <a:buNone/>
            </a:pPr>
            <a:endParaRPr lang="ka-GE" sz="1600" dirty="0" smtClean="0">
              <a:solidFill>
                <a:schemeClr val="accent1">
                  <a:lumMod val="75000"/>
                </a:schemeClr>
              </a:solidFill>
            </a:endParaRPr>
          </a:p>
          <a:p>
            <a:pPr algn="just"/>
            <a:r>
              <a:rPr lang="ka-GE" sz="1600" dirty="0">
                <a:solidFill>
                  <a:schemeClr val="accent1">
                    <a:lumMod val="75000"/>
                  </a:schemeClr>
                </a:solidFill>
              </a:rPr>
              <a:t>სხ-ის </a:t>
            </a:r>
            <a:r>
              <a:rPr lang="ka-GE" sz="1600" dirty="0" err="1">
                <a:solidFill>
                  <a:schemeClr val="accent1">
                    <a:lumMod val="75000"/>
                  </a:schemeClr>
                </a:solidFill>
              </a:rPr>
              <a:t>ექსპლუატანტი</a:t>
            </a:r>
            <a:r>
              <a:rPr lang="ka-GE" sz="1600" dirty="0">
                <a:solidFill>
                  <a:schemeClr val="accent1">
                    <a:lumMod val="75000"/>
                  </a:schemeClr>
                </a:solidFill>
              </a:rPr>
              <a:t> უფლებამოსილია, </a:t>
            </a:r>
            <a:r>
              <a:rPr lang="ka-GE" sz="1600" dirty="0" smtClean="0">
                <a:solidFill>
                  <a:schemeClr val="accent1">
                    <a:lumMod val="75000"/>
                  </a:schemeClr>
                </a:solidFill>
              </a:rPr>
              <a:t>წესით </a:t>
            </a:r>
            <a:r>
              <a:rPr lang="ka-GE" sz="1600" dirty="0">
                <a:solidFill>
                  <a:schemeClr val="accent1">
                    <a:lumMod val="75000"/>
                  </a:schemeClr>
                </a:solidFill>
              </a:rPr>
              <a:t>დადგენილი პროცედურული მოთხოვნების შესრულება ხელშეკრულების საფუძველზე დაავალოს მესამე პირს, გარდა ვერიფიკაციის ორგანოსი. </a:t>
            </a:r>
            <a:r>
              <a:rPr lang="ka-GE" sz="1600" dirty="0" smtClean="0">
                <a:solidFill>
                  <a:schemeClr val="accent1">
                    <a:lumMod val="75000"/>
                  </a:schemeClr>
                </a:solidFill>
              </a:rPr>
              <a:t>წესის </a:t>
            </a:r>
            <a:r>
              <a:rPr lang="ka-GE" sz="1600" dirty="0">
                <a:solidFill>
                  <a:schemeClr val="accent1">
                    <a:lumMod val="75000"/>
                  </a:schemeClr>
                </a:solidFill>
              </a:rPr>
              <a:t>მოთხოვნების შესრულებასთან დაკავშირებული პასუხისმგებლობის დელეგირება დაუშვებელია.</a:t>
            </a:r>
          </a:p>
        </p:txBody>
      </p:sp>
      <p:sp>
        <p:nvSpPr>
          <p:cNvPr id="4" name="Title 1">
            <a:extLst>
              <a:ext uri="{FF2B5EF4-FFF2-40B4-BE49-F238E27FC236}">
                <a16:creationId xmlns:a16="http://schemas.microsoft.com/office/drawing/2014/main" id="{8F38F101-3900-9F46-86B8-D3D9A8DB6AB5}"/>
              </a:ext>
            </a:extLst>
          </p:cNvPr>
          <p:cNvSpPr txBox="1">
            <a:spLocks/>
          </p:cNvSpPr>
          <p:nvPr/>
        </p:nvSpPr>
        <p:spPr>
          <a:xfrm>
            <a:off x="1922294" y="1405258"/>
            <a:ext cx="8229600" cy="458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solidFill>
                  <a:schemeClr val="accent1">
                    <a:lumMod val="75000"/>
                  </a:schemeClr>
                </a:solidFill>
              </a:rPr>
              <a:t>თავი </a:t>
            </a:r>
            <a:r>
              <a:rPr lang="en-US" sz="2400" dirty="0" smtClean="0">
                <a:solidFill>
                  <a:schemeClr val="accent1">
                    <a:lumMod val="75000"/>
                  </a:schemeClr>
                </a:solidFill>
              </a:rPr>
              <a:t>I- </a:t>
            </a:r>
            <a:r>
              <a:rPr lang="ka-GE" sz="2400" dirty="0" smtClean="0">
                <a:solidFill>
                  <a:schemeClr val="accent1">
                    <a:lumMod val="75000"/>
                  </a:schemeClr>
                </a:solidFill>
              </a:rPr>
              <a:t>ზოგადი დებულებები</a:t>
            </a:r>
            <a:endParaRPr lang="en-US" sz="2400"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FD44ABD4-67F7-6B43-B343-27875C6D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090" y="6015841"/>
            <a:ext cx="2515820" cy="570253"/>
          </a:xfrm>
          <a:prstGeom prst="rect">
            <a:avLst/>
          </a:prstGeom>
        </p:spPr>
      </p:pic>
    </p:spTree>
    <p:extLst>
      <p:ext uri="{BB962C8B-B14F-4D97-AF65-F5344CB8AC3E}">
        <p14:creationId xmlns:p14="http://schemas.microsoft.com/office/powerpoint/2010/main" val="1417069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2575</Words>
  <Application>Microsoft Office PowerPoint</Application>
  <PresentationFormat>Widescreen</PresentationFormat>
  <Paragraphs>217</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Calibri Light</vt:lpstr>
      <vt:lpstr>Sylfaen</vt:lpstr>
      <vt:lpstr>Office Theme</vt:lpstr>
      <vt:lpstr>Acrobat Document</vt:lpstr>
      <vt:lpstr>PowerPoint Presentation</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GCAA ბრძანება N235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carmen</dc:creator>
  <cp:lastModifiedBy>Elene Tchezhia</cp:lastModifiedBy>
  <cp:revision>32</cp:revision>
  <dcterms:created xsi:type="dcterms:W3CDTF">2021-12-01T08:30:57Z</dcterms:created>
  <dcterms:modified xsi:type="dcterms:W3CDTF">2024-02-07T12:44:33Z</dcterms:modified>
</cp:coreProperties>
</file>